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7"/>
  </p:notesMasterIdLst>
  <p:sldIdLst>
    <p:sldId id="256" r:id="rId2"/>
    <p:sldId id="275" r:id="rId3"/>
    <p:sldId id="278" r:id="rId4"/>
    <p:sldId id="273" r:id="rId5"/>
    <p:sldId id="280" r:id="rId6"/>
    <p:sldId id="277" r:id="rId7"/>
    <p:sldId id="281" r:id="rId8"/>
    <p:sldId id="297" r:id="rId9"/>
    <p:sldId id="299" r:id="rId10"/>
    <p:sldId id="269" r:id="rId11"/>
    <p:sldId id="271" r:id="rId12"/>
    <p:sldId id="283" r:id="rId13"/>
    <p:sldId id="284" r:id="rId14"/>
    <p:sldId id="285" r:id="rId15"/>
    <p:sldId id="300" r:id="rId16"/>
    <p:sldId id="282" r:id="rId17"/>
    <p:sldId id="286" r:id="rId18"/>
    <p:sldId id="287" r:id="rId19"/>
    <p:sldId id="288" r:id="rId20"/>
    <p:sldId id="289" r:id="rId21"/>
    <p:sldId id="290" r:id="rId22"/>
    <p:sldId id="291" r:id="rId23"/>
    <p:sldId id="292" r:id="rId24"/>
    <p:sldId id="293" r:id="rId25"/>
    <p:sldId id="295" r:id="rId26"/>
    <p:sldId id="294" r:id="rId27"/>
    <p:sldId id="301" r:id="rId28"/>
    <p:sldId id="316" r:id="rId29"/>
    <p:sldId id="276" r:id="rId30"/>
    <p:sldId id="303" r:id="rId31"/>
    <p:sldId id="307" r:id="rId32"/>
    <p:sldId id="305" r:id="rId33"/>
    <p:sldId id="306" r:id="rId34"/>
    <p:sldId id="308" r:id="rId35"/>
    <p:sldId id="309" r:id="rId36"/>
    <p:sldId id="310" r:id="rId37"/>
    <p:sldId id="311" r:id="rId38"/>
    <p:sldId id="312" r:id="rId39"/>
    <p:sldId id="313" r:id="rId40"/>
    <p:sldId id="314" r:id="rId41"/>
    <p:sldId id="315" r:id="rId42"/>
    <p:sldId id="302" r:id="rId43"/>
    <p:sldId id="270" r:id="rId44"/>
    <p:sldId id="296" r:id="rId45"/>
    <p:sldId id="259" r:id="rId46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B1C0E"/>
    <a:srgbClr val="E9190C"/>
    <a:srgbClr val="F0000B"/>
    <a:srgbClr val="E0000D"/>
    <a:srgbClr val="D40A0E"/>
    <a:srgbClr val="ED130B"/>
    <a:srgbClr val="ED0D13"/>
    <a:srgbClr val="E91A1A"/>
    <a:srgbClr val="E72A21"/>
    <a:srgbClr val="4A7EB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主题样式 1 - 强调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06799F8-075E-4A3A-A7F6-7FBC6576F1A4}" styleName="主题样式 2 - 强调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84E427A-3D55-4303-BF80-6455036E1DE7}" styleName="主题样式 1 - 强调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主题样式 1 - 强调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主题样式 1 - 强调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主题样式 1 - 强调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8FB837D-C827-4EFA-A057-4D05807E0F7C}" styleName="主题样式 1 - 强调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>
        <p:scale>
          <a:sx n="140" d="100"/>
          <a:sy n="140" d="100"/>
        </p:scale>
        <p:origin x="-736" y="-17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slide" Target="slides/slide45.xml"/><Relationship Id="rId47" Type="http://schemas.openxmlformats.org/officeDocument/2006/relationships/notesMaster" Target="notesMasters/notesMaster1.xml"/><Relationship Id="rId48" Type="http://schemas.openxmlformats.org/officeDocument/2006/relationships/printerSettings" Target="printerSettings/printerSettings1.bin"/><Relationship Id="rId49" Type="http://schemas.openxmlformats.org/officeDocument/2006/relationships/presProps" Target="pres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viewProps" Target="viewProps.xml"/><Relationship Id="rId51" Type="http://schemas.openxmlformats.org/officeDocument/2006/relationships/theme" Target="theme/theme1.xml"/><Relationship Id="rId5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EA2F24A-4E50-A743-96C5-F2C1E8F84E51}" type="doc">
      <dgm:prSet loTypeId="urn:microsoft.com/office/officeart/2005/8/layout/process1" loCatId="" qsTypeId="urn:microsoft.com/office/officeart/2005/8/quickstyle/simple4" qsCatId="simple" csTypeId="urn:microsoft.com/office/officeart/2005/8/colors/accent1_2" csCatId="accent1" phldr="1"/>
      <dgm:spPr/>
    </dgm:pt>
    <dgm:pt modelId="{BD24A076-61DA-4045-B877-D7CE1AEB06E9}">
      <dgm:prSet phldrT="[文本]"/>
      <dgm:spPr/>
      <dgm:t>
        <a:bodyPr/>
        <a:lstStyle/>
        <a:p>
          <a:r>
            <a:rPr lang="zh-CN" altLang="en-US" dirty="0" smtClean="0"/>
            <a:t>获得一台</a:t>
          </a:r>
          <a:r>
            <a:rPr lang="en-US" altLang="zh-CN" dirty="0" smtClean="0"/>
            <a:t>hive</a:t>
          </a:r>
          <a:r>
            <a:rPr lang="zh-CN" altLang="en-US" dirty="0" smtClean="0"/>
            <a:t>客户端</a:t>
          </a:r>
          <a:endParaRPr lang="zh-CN" altLang="en-US" dirty="0"/>
        </a:p>
      </dgm:t>
    </dgm:pt>
    <dgm:pt modelId="{7DF127CD-9157-1C48-A0CA-311A1DDDE53E}" type="parTrans" cxnId="{FAAB5D87-41A2-0746-886A-451979078B9B}">
      <dgm:prSet/>
      <dgm:spPr/>
      <dgm:t>
        <a:bodyPr/>
        <a:lstStyle/>
        <a:p>
          <a:endParaRPr lang="zh-CN" altLang="en-US"/>
        </a:p>
      </dgm:t>
    </dgm:pt>
    <dgm:pt modelId="{13E736E3-5C82-8941-BAD1-DFF942C88DCA}" type="sibTrans" cxnId="{FAAB5D87-41A2-0746-886A-451979078B9B}">
      <dgm:prSet/>
      <dgm:spPr/>
      <dgm:t>
        <a:bodyPr/>
        <a:lstStyle/>
        <a:p>
          <a:endParaRPr lang="zh-CN" altLang="en-US"/>
        </a:p>
      </dgm:t>
    </dgm:pt>
    <dgm:pt modelId="{37927559-8F1A-D346-B544-8D8D66EB0234}">
      <dgm:prSet phldrT="[文本]"/>
      <dgm:spPr/>
      <dgm:t>
        <a:bodyPr/>
        <a:lstStyle/>
        <a:p>
          <a:r>
            <a:rPr lang="zh-CN" altLang="en-US" dirty="0" smtClean="0"/>
            <a:t>书写</a:t>
          </a:r>
          <a:r>
            <a:rPr lang="en-US" altLang="zh-CN" dirty="0" smtClean="0"/>
            <a:t>hive</a:t>
          </a:r>
          <a:r>
            <a:rPr lang="zh-CN" altLang="en-US" dirty="0" smtClean="0"/>
            <a:t> </a:t>
          </a:r>
          <a:r>
            <a:rPr lang="en-US" altLang="zh-CN" dirty="0" err="1" smtClean="0"/>
            <a:t>sql</a:t>
          </a:r>
          <a:endParaRPr lang="zh-CN" altLang="en-US" dirty="0"/>
        </a:p>
      </dgm:t>
    </dgm:pt>
    <dgm:pt modelId="{EC3CD94A-22B0-F64B-A17B-08F3821EB7B4}" type="parTrans" cxnId="{5BE70DB7-C792-284B-8361-B77086C4804C}">
      <dgm:prSet/>
      <dgm:spPr/>
      <dgm:t>
        <a:bodyPr/>
        <a:lstStyle/>
        <a:p>
          <a:endParaRPr lang="zh-CN" altLang="en-US"/>
        </a:p>
      </dgm:t>
    </dgm:pt>
    <dgm:pt modelId="{562E9302-0106-8D42-B69E-A0B3D3237B57}" type="sibTrans" cxnId="{5BE70DB7-C792-284B-8361-B77086C4804C}">
      <dgm:prSet/>
      <dgm:spPr/>
      <dgm:t>
        <a:bodyPr/>
        <a:lstStyle/>
        <a:p>
          <a:endParaRPr lang="zh-CN" altLang="en-US"/>
        </a:p>
      </dgm:t>
    </dgm:pt>
    <dgm:pt modelId="{1EE3B308-2CA7-CD46-BDB4-FEDC99AB77E0}">
      <dgm:prSet phldrT="[文本]"/>
      <dgm:spPr/>
      <dgm:t>
        <a:bodyPr/>
        <a:lstStyle/>
        <a:p>
          <a:r>
            <a:rPr lang="zh-CN" altLang="en-US" dirty="0" smtClean="0"/>
            <a:t>将结果拷贝到</a:t>
          </a:r>
          <a:r>
            <a:rPr lang="en-US" altLang="zh-CN" dirty="0" smtClean="0"/>
            <a:t>excel</a:t>
          </a:r>
          <a:endParaRPr lang="zh-CN" altLang="en-US" dirty="0"/>
        </a:p>
      </dgm:t>
    </dgm:pt>
    <dgm:pt modelId="{AF4B3334-5636-124E-907D-76658DAD77E2}" type="parTrans" cxnId="{CDB5990B-FCEC-C74A-9CB2-C14E03E4A9FB}">
      <dgm:prSet/>
      <dgm:spPr/>
      <dgm:t>
        <a:bodyPr/>
        <a:lstStyle/>
        <a:p>
          <a:endParaRPr lang="zh-CN" altLang="en-US"/>
        </a:p>
      </dgm:t>
    </dgm:pt>
    <dgm:pt modelId="{6AF49BA9-8AAD-A744-8ABB-FAD310077EBB}" type="sibTrans" cxnId="{CDB5990B-FCEC-C74A-9CB2-C14E03E4A9FB}">
      <dgm:prSet/>
      <dgm:spPr/>
      <dgm:t>
        <a:bodyPr/>
        <a:lstStyle/>
        <a:p>
          <a:endParaRPr lang="zh-CN" altLang="en-US"/>
        </a:p>
      </dgm:t>
    </dgm:pt>
    <dgm:pt modelId="{6A92E35E-1F8F-844B-AD10-1A7C08E6E107}">
      <dgm:prSet/>
      <dgm:spPr/>
      <dgm:t>
        <a:bodyPr/>
        <a:lstStyle/>
        <a:p>
          <a:r>
            <a:rPr lang="zh-CN" altLang="en-US" dirty="0" smtClean="0"/>
            <a:t>整理结果绘制图表</a:t>
          </a:r>
          <a:endParaRPr lang="zh-CN" altLang="en-US" dirty="0"/>
        </a:p>
      </dgm:t>
    </dgm:pt>
    <dgm:pt modelId="{82AA5CEA-7AC9-264F-B3F2-5017FBD5F374}" type="parTrans" cxnId="{99D3F1EF-9A90-D042-B4D1-7D327899D8FD}">
      <dgm:prSet/>
      <dgm:spPr/>
      <dgm:t>
        <a:bodyPr/>
        <a:lstStyle/>
        <a:p>
          <a:endParaRPr lang="zh-CN" altLang="en-US"/>
        </a:p>
      </dgm:t>
    </dgm:pt>
    <dgm:pt modelId="{EBCDF61C-3F87-7547-9FF6-F39FC90083AB}" type="sibTrans" cxnId="{99D3F1EF-9A90-D042-B4D1-7D327899D8FD}">
      <dgm:prSet/>
      <dgm:spPr/>
      <dgm:t>
        <a:bodyPr/>
        <a:lstStyle/>
        <a:p>
          <a:endParaRPr lang="zh-CN" altLang="en-US"/>
        </a:p>
      </dgm:t>
    </dgm:pt>
    <dgm:pt modelId="{41B31D44-E89F-CA47-BE6D-02529601F3A7}" type="pres">
      <dgm:prSet presAssocID="{2EA2F24A-4E50-A743-96C5-F2C1E8F84E51}" presName="Name0" presStyleCnt="0">
        <dgm:presLayoutVars>
          <dgm:dir/>
          <dgm:resizeHandles val="exact"/>
        </dgm:presLayoutVars>
      </dgm:prSet>
      <dgm:spPr/>
    </dgm:pt>
    <dgm:pt modelId="{1FEB9027-E508-1044-9C98-9DF3D447F5B0}" type="pres">
      <dgm:prSet presAssocID="{BD24A076-61DA-4045-B877-D7CE1AEB06E9}" presName="node" presStyleLbl="node1" presStyleIdx="0" presStyleCnt="4" custLinFactNeighborX="-572" custLinFactNeighborY="105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1F6D122-8734-5B42-8064-8117852205EA}" type="pres">
      <dgm:prSet presAssocID="{13E736E3-5C82-8941-BAD1-DFF942C88DCA}" presName="sibTrans" presStyleLbl="sibTrans2D1" presStyleIdx="0" presStyleCnt="3"/>
      <dgm:spPr/>
      <dgm:t>
        <a:bodyPr/>
        <a:lstStyle/>
        <a:p>
          <a:endParaRPr lang="zh-CN" altLang="en-US"/>
        </a:p>
      </dgm:t>
    </dgm:pt>
    <dgm:pt modelId="{463C412F-8BB0-5945-B4DD-5ED88B9E0F2B}" type="pres">
      <dgm:prSet presAssocID="{13E736E3-5C82-8941-BAD1-DFF942C88DCA}" presName="connectorText" presStyleLbl="sibTrans2D1" presStyleIdx="0" presStyleCnt="3"/>
      <dgm:spPr/>
      <dgm:t>
        <a:bodyPr/>
        <a:lstStyle/>
        <a:p>
          <a:endParaRPr lang="zh-CN" altLang="en-US"/>
        </a:p>
      </dgm:t>
    </dgm:pt>
    <dgm:pt modelId="{65BEAF0E-BEA3-2A49-9C82-3B0826615186}" type="pres">
      <dgm:prSet presAssocID="{37927559-8F1A-D346-B544-8D8D66EB0234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945400E-843D-B24F-AE97-9EEA8E1A8928}" type="pres">
      <dgm:prSet presAssocID="{562E9302-0106-8D42-B69E-A0B3D3237B57}" presName="sibTrans" presStyleLbl="sibTrans2D1" presStyleIdx="1" presStyleCnt="3"/>
      <dgm:spPr/>
      <dgm:t>
        <a:bodyPr/>
        <a:lstStyle/>
        <a:p>
          <a:endParaRPr lang="zh-CN" altLang="en-US"/>
        </a:p>
      </dgm:t>
    </dgm:pt>
    <dgm:pt modelId="{CDE323E4-B58D-934D-A0C2-A01DA9622568}" type="pres">
      <dgm:prSet presAssocID="{562E9302-0106-8D42-B69E-A0B3D3237B57}" presName="connectorText" presStyleLbl="sibTrans2D1" presStyleIdx="1" presStyleCnt="3"/>
      <dgm:spPr/>
      <dgm:t>
        <a:bodyPr/>
        <a:lstStyle/>
        <a:p>
          <a:endParaRPr lang="zh-CN" altLang="en-US"/>
        </a:p>
      </dgm:t>
    </dgm:pt>
    <dgm:pt modelId="{28604D6F-15CA-164F-BBC9-77351C69D209}" type="pres">
      <dgm:prSet presAssocID="{1EE3B308-2CA7-CD46-BDB4-FEDC99AB77E0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16AA714-F0A2-554E-BAC4-2600BA9753D3}" type="pres">
      <dgm:prSet presAssocID="{6AF49BA9-8AAD-A744-8ABB-FAD310077EBB}" presName="sibTrans" presStyleLbl="sibTrans2D1" presStyleIdx="2" presStyleCnt="3"/>
      <dgm:spPr/>
      <dgm:t>
        <a:bodyPr/>
        <a:lstStyle/>
        <a:p>
          <a:endParaRPr lang="zh-CN" altLang="en-US"/>
        </a:p>
      </dgm:t>
    </dgm:pt>
    <dgm:pt modelId="{176ABE91-C3A3-F24E-B189-E0659C37E5A8}" type="pres">
      <dgm:prSet presAssocID="{6AF49BA9-8AAD-A744-8ABB-FAD310077EBB}" presName="connectorText" presStyleLbl="sibTrans2D1" presStyleIdx="2" presStyleCnt="3"/>
      <dgm:spPr/>
      <dgm:t>
        <a:bodyPr/>
        <a:lstStyle/>
        <a:p>
          <a:endParaRPr lang="zh-CN" altLang="en-US"/>
        </a:p>
      </dgm:t>
    </dgm:pt>
    <dgm:pt modelId="{84450CB9-ACF9-4A47-9F01-69145556AF34}" type="pres">
      <dgm:prSet presAssocID="{6A92E35E-1F8F-844B-AD10-1A7C08E6E107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CDB5990B-FCEC-C74A-9CB2-C14E03E4A9FB}" srcId="{2EA2F24A-4E50-A743-96C5-F2C1E8F84E51}" destId="{1EE3B308-2CA7-CD46-BDB4-FEDC99AB77E0}" srcOrd="2" destOrd="0" parTransId="{AF4B3334-5636-124E-907D-76658DAD77E2}" sibTransId="{6AF49BA9-8AAD-A744-8ABB-FAD310077EBB}"/>
    <dgm:cxn modelId="{54664C23-753C-9640-AB7B-076F2BAB87F9}" type="presOf" srcId="{6AF49BA9-8AAD-A744-8ABB-FAD310077EBB}" destId="{176ABE91-C3A3-F24E-B189-E0659C37E5A8}" srcOrd="1" destOrd="0" presId="urn:microsoft.com/office/officeart/2005/8/layout/process1"/>
    <dgm:cxn modelId="{3F227560-4F52-C94F-8070-C2BC4CE24F66}" type="presOf" srcId="{1EE3B308-2CA7-CD46-BDB4-FEDC99AB77E0}" destId="{28604D6F-15CA-164F-BBC9-77351C69D209}" srcOrd="0" destOrd="0" presId="urn:microsoft.com/office/officeart/2005/8/layout/process1"/>
    <dgm:cxn modelId="{FAAB5D87-41A2-0746-886A-451979078B9B}" srcId="{2EA2F24A-4E50-A743-96C5-F2C1E8F84E51}" destId="{BD24A076-61DA-4045-B877-D7CE1AEB06E9}" srcOrd="0" destOrd="0" parTransId="{7DF127CD-9157-1C48-A0CA-311A1DDDE53E}" sibTransId="{13E736E3-5C82-8941-BAD1-DFF942C88DCA}"/>
    <dgm:cxn modelId="{DA9C40EB-FB9D-164B-932D-093C2692A18A}" type="presOf" srcId="{13E736E3-5C82-8941-BAD1-DFF942C88DCA}" destId="{E1F6D122-8734-5B42-8064-8117852205EA}" srcOrd="0" destOrd="0" presId="urn:microsoft.com/office/officeart/2005/8/layout/process1"/>
    <dgm:cxn modelId="{1E82B85C-72A2-124C-9843-47E5CDFB757D}" type="presOf" srcId="{37927559-8F1A-D346-B544-8D8D66EB0234}" destId="{65BEAF0E-BEA3-2A49-9C82-3B0826615186}" srcOrd="0" destOrd="0" presId="urn:microsoft.com/office/officeart/2005/8/layout/process1"/>
    <dgm:cxn modelId="{26C4C53D-026B-FF43-9754-49C4F88528A0}" type="presOf" srcId="{BD24A076-61DA-4045-B877-D7CE1AEB06E9}" destId="{1FEB9027-E508-1044-9C98-9DF3D447F5B0}" srcOrd="0" destOrd="0" presId="urn:microsoft.com/office/officeart/2005/8/layout/process1"/>
    <dgm:cxn modelId="{99D3F1EF-9A90-D042-B4D1-7D327899D8FD}" srcId="{2EA2F24A-4E50-A743-96C5-F2C1E8F84E51}" destId="{6A92E35E-1F8F-844B-AD10-1A7C08E6E107}" srcOrd="3" destOrd="0" parTransId="{82AA5CEA-7AC9-264F-B3F2-5017FBD5F374}" sibTransId="{EBCDF61C-3F87-7547-9FF6-F39FC90083AB}"/>
    <dgm:cxn modelId="{5BE70DB7-C792-284B-8361-B77086C4804C}" srcId="{2EA2F24A-4E50-A743-96C5-F2C1E8F84E51}" destId="{37927559-8F1A-D346-B544-8D8D66EB0234}" srcOrd="1" destOrd="0" parTransId="{EC3CD94A-22B0-F64B-A17B-08F3821EB7B4}" sibTransId="{562E9302-0106-8D42-B69E-A0B3D3237B57}"/>
    <dgm:cxn modelId="{93140F1F-EF33-B841-ACAA-CE5B24EF181B}" type="presOf" srcId="{6A92E35E-1F8F-844B-AD10-1A7C08E6E107}" destId="{84450CB9-ACF9-4A47-9F01-69145556AF34}" srcOrd="0" destOrd="0" presId="urn:microsoft.com/office/officeart/2005/8/layout/process1"/>
    <dgm:cxn modelId="{16AF8AE3-F1BE-184D-A15A-803BD90F2569}" type="presOf" srcId="{562E9302-0106-8D42-B69E-A0B3D3237B57}" destId="{CDE323E4-B58D-934D-A0C2-A01DA9622568}" srcOrd="1" destOrd="0" presId="urn:microsoft.com/office/officeart/2005/8/layout/process1"/>
    <dgm:cxn modelId="{82B10E5A-79CA-B841-A020-7DAF8D8DEBE2}" type="presOf" srcId="{6AF49BA9-8AAD-A744-8ABB-FAD310077EBB}" destId="{516AA714-F0A2-554E-BAC4-2600BA9753D3}" srcOrd="0" destOrd="0" presId="urn:microsoft.com/office/officeart/2005/8/layout/process1"/>
    <dgm:cxn modelId="{174BFFCE-8F05-2341-86F8-4DDB5EC16CAC}" type="presOf" srcId="{562E9302-0106-8D42-B69E-A0B3D3237B57}" destId="{1945400E-843D-B24F-AE97-9EEA8E1A8928}" srcOrd="0" destOrd="0" presId="urn:microsoft.com/office/officeart/2005/8/layout/process1"/>
    <dgm:cxn modelId="{66A39B3A-CD4B-9E49-BA1A-B4FBD47567EA}" type="presOf" srcId="{2EA2F24A-4E50-A743-96C5-F2C1E8F84E51}" destId="{41B31D44-E89F-CA47-BE6D-02529601F3A7}" srcOrd="0" destOrd="0" presId="urn:microsoft.com/office/officeart/2005/8/layout/process1"/>
    <dgm:cxn modelId="{197B7EAA-295E-B24B-9E82-894914610D2B}" type="presOf" srcId="{13E736E3-5C82-8941-BAD1-DFF942C88DCA}" destId="{463C412F-8BB0-5945-B4DD-5ED88B9E0F2B}" srcOrd="1" destOrd="0" presId="urn:microsoft.com/office/officeart/2005/8/layout/process1"/>
    <dgm:cxn modelId="{4C8F25CD-3698-354F-81A9-E3084C40365D}" type="presParOf" srcId="{41B31D44-E89F-CA47-BE6D-02529601F3A7}" destId="{1FEB9027-E508-1044-9C98-9DF3D447F5B0}" srcOrd="0" destOrd="0" presId="urn:microsoft.com/office/officeart/2005/8/layout/process1"/>
    <dgm:cxn modelId="{5BE3028C-A9DF-EC48-8189-FC17A0712309}" type="presParOf" srcId="{41B31D44-E89F-CA47-BE6D-02529601F3A7}" destId="{E1F6D122-8734-5B42-8064-8117852205EA}" srcOrd="1" destOrd="0" presId="urn:microsoft.com/office/officeart/2005/8/layout/process1"/>
    <dgm:cxn modelId="{CEEA2FA3-3CC8-E14B-9A73-6AB77DE947C4}" type="presParOf" srcId="{E1F6D122-8734-5B42-8064-8117852205EA}" destId="{463C412F-8BB0-5945-B4DD-5ED88B9E0F2B}" srcOrd="0" destOrd="0" presId="urn:microsoft.com/office/officeart/2005/8/layout/process1"/>
    <dgm:cxn modelId="{B65783CF-4547-9649-B26F-40B83EE6D331}" type="presParOf" srcId="{41B31D44-E89F-CA47-BE6D-02529601F3A7}" destId="{65BEAF0E-BEA3-2A49-9C82-3B0826615186}" srcOrd="2" destOrd="0" presId="urn:microsoft.com/office/officeart/2005/8/layout/process1"/>
    <dgm:cxn modelId="{DF2FE0B5-144F-264F-89A1-A7C071B476EE}" type="presParOf" srcId="{41B31D44-E89F-CA47-BE6D-02529601F3A7}" destId="{1945400E-843D-B24F-AE97-9EEA8E1A8928}" srcOrd="3" destOrd="0" presId="urn:microsoft.com/office/officeart/2005/8/layout/process1"/>
    <dgm:cxn modelId="{8A0BCBFD-0A3F-C14E-8A5D-3CAEB45360A3}" type="presParOf" srcId="{1945400E-843D-B24F-AE97-9EEA8E1A8928}" destId="{CDE323E4-B58D-934D-A0C2-A01DA9622568}" srcOrd="0" destOrd="0" presId="urn:microsoft.com/office/officeart/2005/8/layout/process1"/>
    <dgm:cxn modelId="{92ABD0F1-DC58-EF45-895C-57AAE7A08F6C}" type="presParOf" srcId="{41B31D44-E89F-CA47-BE6D-02529601F3A7}" destId="{28604D6F-15CA-164F-BBC9-77351C69D209}" srcOrd="4" destOrd="0" presId="urn:microsoft.com/office/officeart/2005/8/layout/process1"/>
    <dgm:cxn modelId="{5CE12FF0-BC4E-8F49-9B7C-F1999694FF10}" type="presParOf" srcId="{41B31D44-E89F-CA47-BE6D-02529601F3A7}" destId="{516AA714-F0A2-554E-BAC4-2600BA9753D3}" srcOrd="5" destOrd="0" presId="urn:microsoft.com/office/officeart/2005/8/layout/process1"/>
    <dgm:cxn modelId="{791B22F3-2992-3647-815A-FD790F9522E6}" type="presParOf" srcId="{516AA714-F0A2-554E-BAC4-2600BA9753D3}" destId="{176ABE91-C3A3-F24E-B189-E0659C37E5A8}" srcOrd="0" destOrd="0" presId="urn:microsoft.com/office/officeart/2005/8/layout/process1"/>
    <dgm:cxn modelId="{9BCDBA8F-870B-0C42-A2BA-3087B5547C89}" type="presParOf" srcId="{41B31D44-E89F-CA47-BE6D-02529601F3A7}" destId="{84450CB9-ACF9-4A47-9F01-69145556AF34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EA2F24A-4E50-A743-96C5-F2C1E8F84E51}" type="doc">
      <dgm:prSet loTypeId="urn:microsoft.com/office/officeart/2005/8/layout/process1" loCatId="" qsTypeId="urn:microsoft.com/office/officeart/2005/8/quickstyle/simple4" qsCatId="simple" csTypeId="urn:microsoft.com/office/officeart/2005/8/colors/accent1_2" csCatId="accent1" phldr="1"/>
      <dgm:spPr/>
    </dgm:pt>
    <dgm:pt modelId="{BD24A076-61DA-4045-B877-D7CE1AEB06E9}">
      <dgm:prSet phldrT="[文本]"/>
      <dgm:spPr/>
      <dgm:t>
        <a:bodyPr/>
        <a:lstStyle/>
        <a:p>
          <a:r>
            <a:rPr lang="zh-CN" altLang="en-US" dirty="0" smtClean="0"/>
            <a:t>获得一台</a:t>
          </a:r>
          <a:r>
            <a:rPr lang="en-US" altLang="zh-CN" dirty="0" smtClean="0"/>
            <a:t>hive</a:t>
          </a:r>
          <a:r>
            <a:rPr lang="zh-CN" altLang="en-US" dirty="0" smtClean="0"/>
            <a:t>客户端</a:t>
          </a:r>
          <a:endParaRPr lang="zh-CN" altLang="en-US" dirty="0"/>
        </a:p>
      </dgm:t>
    </dgm:pt>
    <dgm:pt modelId="{7DF127CD-9157-1C48-A0CA-311A1DDDE53E}" type="parTrans" cxnId="{FAAB5D87-41A2-0746-886A-451979078B9B}">
      <dgm:prSet/>
      <dgm:spPr/>
      <dgm:t>
        <a:bodyPr/>
        <a:lstStyle/>
        <a:p>
          <a:endParaRPr lang="zh-CN" altLang="en-US"/>
        </a:p>
      </dgm:t>
    </dgm:pt>
    <dgm:pt modelId="{13E736E3-5C82-8941-BAD1-DFF942C88DCA}" type="sibTrans" cxnId="{FAAB5D87-41A2-0746-886A-451979078B9B}">
      <dgm:prSet/>
      <dgm:spPr/>
      <dgm:t>
        <a:bodyPr/>
        <a:lstStyle/>
        <a:p>
          <a:endParaRPr lang="zh-CN" altLang="en-US"/>
        </a:p>
      </dgm:t>
    </dgm:pt>
    <dgm:pt modelId="{37927559-8F1A-D346-B544-8D8D66EB0234}">
      <dgm:prSet phldrT="[文本]"/>
      <dgm:spPr/>
      <dgm:t>
        <a:bodyPr/>
        <a:lstStyle/>
        <a:p>
          <a:r>
            <a:rPr lang="zh-CN" altLang="en-US" dirty="0" smtClean="0"/>
            <a:t>书写</a:t>
          </a:r>
          <a:r>
            <a:rPr lang="en-US" altLang="zh-CN" dirty="0" smtClean="0"/>
            <a:t>hive</a:t>
          </a:r>
          <a:r>
            <a:rPr lang="zh-CN" altLang="en-US" dirty="0" smtClean="0"/>
            <a:t> </a:t>
          </a:r>
          <a:r>
            <a:rPr lang="en-US" altLang="zh-CN" dirty="0" err="1" smtClean="0"/>
            <a:t>sql</a:t>
          </a:r>
          <a:endParaRPr lang="zh-CN" altLang="en-US" dirty="0"/>
        </a:p>
      </dgm:t>
    </dgm:pt>
    <dgm:pt modelId="{EC3CD94A-22B0-F64B-A17B-08F3821EB7B4}" type="parTrans" cxnId="{5BE70DB7-C792-284B-8361-B77086C4804C}">
      <dgm:prSet/>
      <dgm:spPr/>
      <dgm:t>
        <a:bodyPr/>
        <a:lstStyle/>
        <a:p>
          <a:endParaRPr lang="zh-CN" altLang="en-US"/>
        </a:p>
      </dgm:t>
    </dgm:pt>
    <dgm:pt modelId="{562E9302-0106-8D42-B69E-A0B3D3237B57}" type="sibTrans" cxnId="{5BE70DB7-C792-284B-8361-B77086C4804C}">
      <dgm:prSet/>
      <dgm:spPr/>
      <dgm:t>
        <a:bodyPr/>
        <a:lstStyle/>
        <a:p>
          <a:endParaRPr lang="zh-CN" altLang="en-US"/>
        </a:p>
      </dgm:t>
    </dgm:pt>
    <dgm:pt modelId="{1EE3B308-2CA7-CD46-BDB4-FEDC99AB77E0}">
      <dgm:prSet phldrT="[文本]"/>
      <dgm:spPr/>
      <dgm:t>
        <a:bodyPr/>
        <a:lstStyle/>
        <a:p>
          <a:r>
            <a:rPr lang="zh-CN" altLang="en-US" dirty="0" smtClean="0"/>
            <a:t>将结果拷贝到</a:t>
          </a:r>
          <a:r>
            <a:rPr lang="en-US" altLang="zh-CN" dirty="0" smtClean="0"/>
            <a:t>excel</a:t>
          </a:r>
          <a:endParaRPr lang="zh-CN" altLang="en-US" dirty="0"/>
        </a:p>
      </dgm:t>
    </dgm:pt>
    <dgm:pt modelId="{AF4B3334-5636-124E-907D-76658DAD77E2}" type="parTrans" cxnId="{CDB5990B-FCEC-C74A-9CB2-C14E03E4A9FB}">
      <dgm:prSet/>
      <dgm:spPr/>
      <dgm:t>
        <a:bodyPr/>
        <a:lstStyle/>
        <a:p>
          <a:endParaRPr lang="zh-CN" altLang="en-US"/>
        </a:p>
      </dgm:t>
    </dgm:pt>
    <dgm:pt modelId="{6AF49BA9-8AAD-A744-8ABB-FAD310077EBB}" type="sibTrans" cxnId="{CDB5990B-FCEC-C74A-9CB2-C14E03E4A9FB}">
      <dgm:prSet/>
      <dgm:spPr/>
      <dgm:t>
        <a:bodyPr/>
        <a:lstStyle/>
        <a:p>
          <a:endParaRPr lang="zh-CN" altLang="en-US"/>
        </a:p>
      </dgm:t>
    </dgm:pt>
    <dgm:pt modelId="{6A92E35E-1F8F-844B-AD10-1A7C08E6E107}">
      <dgm:prSet/>
      <dgm:spPr/>
      <dgm:t>
        <a:bodyPr/>
        <a:lstStyle/>
        <a:p>
          <a:r>
            <a:rPr lang="zh-CN" altLang="en-US" dirty="0" smtClean="0"/>
            <a:t>整理结果绘制图表</a:t>
          </a:r>
          <a:endParaRPr lang="zh-CN" altLang="en-US" dirty="0"/>
        </a:p>
      </dgm:t>
    </dgm:pt>
    <dgm:pt modelId="{82AA5CEA-7AC9-264F-B3F2-5017FBD5F374}" type="parTrans" cxnId="{99D3F1EF-9A90-D042-B4D1-7D327899D8FD}">
      <dgm:prSet/>
      <dgm:spPr/>
      <dgm:t>
        <a:bodyPr/>
        <a:lstStyle/>
        <a:p>
          <a:endParaRPr lang="zh-CN" altLang="en-US"/>
        </a:p>
      </dgm:t>
    </dgm:pt>
    <dgm:pt modelId="{EBCDF61C-3F87-7547-9FF6-F39FC90083AB}" type="sibTrans" cxnId="{99D3F1EF-9A90-D042-B4D1-7D327899D8FD}">
      <dgm:prSet/>
      <dgm:spPr/>
      <dgm:t>
        <a:bodyPr/>
        <a:lstStyle/>
        <a:p>
          <a:endParaRPr lang="zh-CN" altLang="en-US"/>
        </a:p>
      </dgm:t>
    </dgm:pt>
    <dgm:pt modelId="{41B31D44-E89F-CA47-BE6D-02529601F3A7}" type="pres">
      <dgm:prSet presAssocID="{2EA2F24A-4E50-A743-96C5-F2C1E8F84E51}" presName="Name0" presStyleCnt="0">
        <dgm:presLayoutVars>
          <dgm:dir/>
          <dgm:resizeHandles val="exact"/>
        </dgm:presLayoutVars>
      </dgm:prSet>
      <dgm:spPr/>
    </dgm:pt>
    <dgm:pt modelId="{1FEB9027-E508-1044-9C98-9DF3D447F5B0}" type="pres">
      <dgm:prSet presAssocID="{BD24A076-61DA-4045-B877-D7CE1AEB06E9}" presName="node" presStyleLbl="node1" presStyleIdx="0" presStyleCnt="4" custLinFactNeighborX="-241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1F6D122-8734-5B42-8064-8117852205EA}" type="pres">
      <dgm:prSet presAssocID="{13E736E3-5C82-8941-BAD1-DFF942C88DCA}" presName="sibTrans" presStyleLbl="sibTrans2D1" presStyleIdx="0" presStyleCnt="3"/>
      <dgm:spPr/>
      <dgm:t>
        <a:bodyPr/>
        <a:lstStyle/>
        <a:p>
          <a:endParaRPr lang="zh-CN" altLang="en-US"/>
        </a:p>
      </dgm:t>
    </dgm:pt>
    <dgm:pt modelId="{463C412F-8BB0-5945-B4DD-5ED88B9E0F2B}" type="pres">
      <dgm:prSet presAssocID="{13E736E3-5C82-8941-BAD1-DFF942C88DCA}" presName="connectorText" presStyleLbl="sibTrans2D1" presStyleIdx="0" presStyleCnt="3"/>
      <dgm:spPr/>
      <dgm:t>
        <a:bodyPr/>
        <a:lstStyle/>
        <a:p>
          <a:endParaRPr lang="zh-CN" altLang="en-US"/>
        </a:p>
      </dgm:t>
    </dgm:pt>
    <dgm:pt modelId="{65BEAF0E-BEA3-2A49-9C82-3B0826615186}" type="pres">
      <dgm:prSet presAssocID="{37927559-8F1A-D346-B544-8D8D66EB0234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945400E-843D-B24F-AE97-9EEA8E1A8928}" type="pres">
      <dgm:prSet presAssocID="{562E9302-0106-8D42-B69E-A0B3D3237B57}" presName="sibTrans" presStyleLbl="sibTrans2D1" presStyleIdx="1" presStyleCnt="3"/>
      <dgm:spPr/>
      <dgm:t>
        <a:bodyPr/>
        <a:lstStyle/>
        <a:p>
          <a:endParaRPr lang="zh-CN" altLang="en-US"/>
        </a:p>
      </dgm:t>
    </dgm:pt>
    <dgm:pt modelId="{CDE323E4-B58D-934D-A0C2-A01DA9622568}" type="pres">
      <dgm:prSet presAssocID="{562E9302-0106-8D42-B69E-A0B3D3237B57}" presName="connectorText" presStyleLbl="sibTrans2D1" presStyleIdx="1" presStyleCnt="3"/>
      <dgm:spPr/>
      <dgm:t>
        <a:bodyPr/>
        <a:lstStyle/>
        <a:p>
          <a:endParaRPr lang="zh-CN" altLang="en-US"/>
        </a:p>
      </dgm:t>
    </dgm:pt>
    <dgm:pt modelId="{28604D6F-15CA-164F-BBC9-77351C69D209}" type="pres">
      <dgm:prSet presAssocID="{1EE3B308-2CA7-CD46-BDB4-FEDC99AB77E0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16AA714-F0A2-554E-BAC4-2600BA9753D3}" type="pres">
      <dgm:prSet presAssocID="{6AF49BA9-8AAD-A744-8ABB-FAD310077EBB}" presName="sibTrans" presStyleLbl="sibTrans2D1" presStyleIdx="2" presStyleCnt="3"/>
      <dgm:spPr/>
      <dgm:t>
        <a:bodyPr/>
        <a:lstStyle/>
        <a:p>
          <a:endParaRPr lang="zh-CN" altLang="en-US"/>
        </a:p>
      </dgm:t>
    </dgm:pt>
    <dgm:pt modelId="{176ABE91-C3A3-F24E-B189-E0659C37E5A8}" type="pres">
      <dgm:prSet presAssocID="{6AF49BA9-8AAD-A744-8ABB-FAD310077EBB}" presName="connectorText" presStyleLbl="sibTrans2D1" presStyleIdx="2" presStyleCnt="3"/>
      <dgm:spPr/>
      <dgm:t>
        <a:bodyPr/>
        <a:lstStyle/>
        <a:p>
          <a:endParaRPr lang="zh-CN" altLang="en-US"/>
        </a:p>
      </dgm:t>
    </dgm:pt>
    <dgm:pt modelId="{84450CB9-ACF9-4A47-9F01-69145556AF34}" type="pres">
      <dgm:prSet presAssocID="{6A92E35E-1F8F-844B-AD10-1A7C08E6E107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DCCD2112-ECEB-0641-97BA-8E85DC7CEF19}" type="presOf" srcId="{6AF49BA9-8AAD-A744-8ABB-FAD310077EBB}" destId="{176ABE91-C3A3-F24E-B189-E0659C37E5A8}" srcOrd="1" destOrd="0" presId="urn:microsoft.com/office/officeart/2005/8/layout/process1"/>
    <dgm:cxn modelId="{B435DF61-1D3B-9B47-96F1-09D3DBA69121}" type="presOf" srcId="{37927559-8F1A-D346-B544-8D8D66EB0234}" destId="{65BEAF0E-BEA3-2A49-9C82-3B0826615186}" srcOrd="0" destOrd="0" presId="urn:microsoft.com/office/officeart/2005/8/layout/process1"/>
    <dgm:cxn modelId="{CDB5990B-FCEC-C74A-9CB2-C14E03E4A9FB}" srcId="{2EA2F24A-4E50-A743-96C5-F2C1E8F84E51}" destId="{1EE3B308-2CA7-CD46-BDB4-FEDC99AB77E0}" srcOrd="2" destOrd="0" parTransId="{AF4B3334-5636-124E-907D-76658DAD77E2}" sibTransId="{6AF49BA9-8AAD-A744-8ABB-FAD310077EBB}"/>
    <dgm:cxn modelId="{F12D6C8A-D00F-A54E-A6D9-B7C6508E3652}" type="presOf" srcId="{6AF49BA9-8AAD-A744-8ABB-FAD310077EBB}" destId="{516AA714-F0A2-554E-BAC4-2600BA9753D3}" srcOrd="0" destOrd="0" presId="urn:microsoft.com/office/officeart/2005/8/layout/process1"/>
    <dgm:cxn modelId="{0A070D81-21A3-374E-BDFC-0B3E876F20C9}" type="presOf" srcId="{BD24A076-61DA-4045-B877-D7CE1AEB06E9}" destId="{1FEB9027-E508-1044-9C98-9DF3D447F5B0}" srcOrd="0" destOrd="0" presId="urn:microsoft.com/office/officeart/2005/8/layout/process1"/>
    <dgm:cxn modelId="{FAAB5D87-41A2-0746-886A-451979078B9B}" srcId="{2EA2F24A-4E50-A743-96C5-F2C1E8F84E51}" destId="{BD24A076-61DA-4045-B877-D7CE1AEB06E9}" srcOrd="0" destOrd="0" parTransId="{7DF127CD-9157-1C48-A0CA-311A1DDDE53E}" sibTransId="{13E736E3-5C82-8941-BAD1-DFF942C88DCA}"/>
    <dgm:cxn modelId="{05FE58D3-8AD6-B54B-9F04-FAA94F7DD411}" type="presOf" srcId="{2EA2F24A-4E50-A743-96C5-F2C1E8F84E51}" destId="{41B31D44-E89F-CA47-BE6D-02529601F3A7}" srcOrd="0" destOrd="0" presId="urn:microsoft.com/office/officeart/2005/8/layout/process1"/>
    <dgm:cxn modelId="{950B4D0A-E33B-CA42-A379-98A02C48A395}" type="presOf" srcId="{13E736E3-5C82-8941-BAD1-DFF942C88DCA}" destId="{463C412F-8BB0-5945-B4DD-5ED88B9E0F2B}" srcOrd="1" destOrd="0" presId="urn:microsoft.com/office/officeart/2005/8/layout/process1"/>
    <dgm:cxn modelId="{99D3F1EF-9A90-D042-B4D1-7D327899D8FD}" srcId="{2EA2F24A-4E50-A743-96C5-F2C1E8F84E51}" destId="{6A92E35E-1F8F-844B-AD10-1A7C08E6E107}" srcOrd="3" destOrd="0" parTransId="{82AA5CEA-7AC9-264F-B3F2-5017FBD5F374}" sibTransId="{EBCDF61C-3F87-7547-9FF6-F39FC90083AB}"/>
    <dgm:cxn modelId="{5BE70DB7-C792-284B-8361-B77086C4804C}" srcId="{2EA2F24A-4E50-A743-96C5-F2C1E8F84E51}" destId="{37927559-8F1A-D346-B544-8D8D66EB0234}" srcOrd="1" destOrd="0" parTransId="{EC3CD94A-22B0-F64B-A17B-08F3821EB7B4}" sibTransId="{562E9302-0106-8D42-B69E-A0B3D3237B57}"/>
    <dgm:cxn modelId="{80514361-15AC-E04E-9A76-D6604762FFDF}" type="presOf" srcId="{1EE3B308-2CA7-CD46-BDB4-FEDC99AB77E0}" destId="{28604D6F-15CA-164F-BBC9-77351C69D209}" srcOrd="0" destOrd="0" presId="urn:microsoft.com/office/officeart/2005/8/layout/process1"/>
    <dgm:cxn modelId="{8EBB8F11-BAD9-6042-BA9B-A783C48E77F0}" type="presOf" srcId="{562E9302-0106-8D42-B69E-A0B3D3237B57}" destId="{CDE323E4-B58D-934D-A0C2-A01DA9622568}" srcOrd="1" destOrd="0" presId="urn:microsoft.com/office/officeart/2005/8/layout/process1"/>
    <dgm:cxn modelId="{5973C0CB-093F-5A4C-856F-DFA918EDB321}" type="presOf" srcId="{13E736E3-5C82-8941-BAD1-DFF942C88DCA}" destId="{E1F6D122-8734-5B42-8064-8117852205EA}" srcOrd="0" destOrd="0" presId="urn:microsoft.com/office/officeart/2005/8/layout/process1"/>
    <dgm:cxn modelId="{5450692E-0F60-B545-8DB2-52B1707286EB}" type="presOf" srcId="{6A92E35E-1F8F-844B-AD10-1A7C08E6E107}" destId="{84450CB9-ACF9-4A47-9F01-69145556AF34}" srcOrd="0" destOrd="0" presId="urn:microsoft.com/office/officeart/2005/8/layout/process1"/>
    <dgm:cxn modelId="{C0DEF5DC-2FE6-E34E-A830-A8CCA061E2BA}" type="presOf" srcId="{562E9302-0106-8D42-B69E-A0B3D3237B57}" destId="{1945400E-843D-B24F-AE97-9EEA8E1A8928}" srcOrd="0" destOrd="0" presId="urn:microsoft.com/office/officeart/2005/8/layout/process1"/>
    <dgm:cxn modelId="{024242D9-92C1-2E4B-849E-7B31B760428E}" type="presParOf" srcId="{41B31D44-E89F-CA47-BE6D-02529601F3A7}" destId="{1FEB9027-E508-1044-9C98-9DF3D447F5B0}" srcOrd="0" destOrd="0" presId="urn:microsoft.com/office/officeart/2005/8/layout/process1"/>
    <dgm:cxn modelId="{D79466E7-CC32-5247-AF8D-644E688DC9E7}" type="presParOf" srcId="{41B31D44-E89F-CA47-BE6D-02529601F3A7}" destId="{E1F6D122-8734-5B42-8064-8117852205EA}" srcOrd="1" destOrd="0" presId="urn:microsoft.com/office/officeart/2005/8/layout/process1"/>
    <dgm:cxn modelId="{58956F60-EEFD-1F4F-9FDD-775DA50B8AFE}" type="presParOf" srcId="{E1F6D122-8734-5B42-8064-8117852205EA}" destId="{463C412F-8BB0-5945-B4DD-5ED88B9E0F2B}" srcOrd="0" destOrd="0" presId="urn:microsoft.com/office/officeart/2005/8/layout/process1"/>
    <dgm:cxn modelId="{9419D557-5099-4046-B3CF-0E5DE76D6A66}" type="presParOf" srcId="{41B31D44-E89F-CA47-BE6D-02529601F3A7}" destId="{65BEAF0E-BEA3-2A49-9C82-3B0826615186}" srcOrd="2" destOrd="0" presId="urn:microsoft.com/office/officeart/2005/8/layout/process1"/>
    <dgm:cxn modelId="{1945B0B2-72AC-1845-9B9A-57BF1345FEEE}" type="presParOf" srcId="{41B31D44-E89F-CA47-BE6D-02529601F3A7}" destId="{1945400E-843D-B24F-AE97-9EEA8E1A8928}" srcOrd="3" destOrd="0" presId="urn:microsoft.com/office/officeart/2005/8/layout/process1"/>
    <dgm:cxn modelId="{1232BB26-7D8C-0F40-A376-E20989FAA902}" type="presParOf" srcId="{1945400E-843D-B24F-AE97-9EEA8E1A8928}" destId="{CDE323E4-B58D-934D-A0C2-A01DA9622568}" srcOrd="0" destOrd="0" presId="urn:microsoft.com/office/officeart/2005/8/layout/process1"/>
    <dgm:cxn modelId="{430414CB-27A7-2C4B-959C-D5C063F225C4}" type="presParOf" srcId="{41B31D44-E89F-CA47-BE6D-02529601F3A7}" destId="{28604D6F-15CA-164F-BBC9-77351C69D209}" srcOrd="4" destOrd="0" presId="urn:microsoft.com/office/officeart/2005/8/layout/process1"/>
    <dgm:cxn modelId="{98C9D5C5-9CB3-9542-93ED-224B1FF81597}" type="presParOf" srcId="{41B31D44-E89F-CA47-BE6D-02529601F3A7}" destId="{516AA714-F0A2-554E-BAC4-2600BA9753D3}" srcOrd="5" destOrd="0" presId="urn:microsoft.com/office/officeart/2005/8/layout/process1"/>
    <dgm:cxn modelId="{4F73C819-2607-CD47-AE93-3E3EFE302348}" type="presParOf" srcId="{516AA714-F0A2-554E-BAC4-2600BA9753D3}" destId="{176ABE91-C3A3-F24E-B189-E0659C37E5A8}" srcOrd="0" destOrd="0" presId="urn:microsoft.com/office/officeart/2005/8/layout/process1"/>
    <dgm:cxn modelId="{06622943-AEE0-FA48-8BB7-DBDB19B40391}" type="presParOf" srcId="{41B31D44-E89F-CA47-BE6D-02529601F3A7}" destId="{84450CB9-ACF9-4A47-9F01-69145556AF34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EA2F24A-4E50-A743-96C5-F2C1E8F84E51}" type="doc">
      <dgm:prSet loTypeId="urn:microsoft.com/office/officeart/2005/8/layout/process1" loCatId="" qsTypeId="urn:microsoft.com/office/officeart/2005/8/quickstyle/simple4" qsCatId="simple" csTypeId="urn:microsoft.com/office/officeart/2005/8/colors/accent1_2" csCatId="accent1" phldr="1"/>
      <dgm:spPr/>
    </dgm:pt>
    <dgm:pt modelId="{BD24A076-61DA-4045-B877-D7CE1AEB06E9}">
      <dgm:prSet phldrT="[文本]"/>
      <dgm:spPr/>
      <dgm:t>
        <a:bodyPr/>
        <a:lstStyle/>
        <a:p>
          <a:r>
            <a:rPr lang="zh-CN" altLang="en-US" dirty="0" smtClean="0"/>
            <a:t>获得一台</a:t>
          </a:r>
          <a:r>
            <a:rPr lang="en-US" altLang="zh-CN" dirty="0" smtClean="0"/>
            <a:t>hive</a:t>
          </a:r>
          <a:r>
            <a:rPr lang="zh-CN" altLang="en-US" dirty="0" smtClean="0"/>
            <a:t>客户端</a:t>
          </a:r>
          <a:endParaRPr lang="zh-CN" altLang="en-US" dirty="0"/>
        </a:p>
      </dgm:t>
    </dgm:pt>
    <dgm:pt modelId="{7DF127CD-9157-1C48-A0CA-311A1DDDE53E}" type="parTrans" cxnId="{FAAB5D87-41A2-0746-886A-451979078B9B}">
      <dgm:prSet/>
      <dgm:spPr/>
      <dgm:t>
        <a:bodyPr/>
        <a:lstStyle/>
        <a:p>
          <a:endParaRPr lang="zh-CN" altLang="en-US"/>
        </a:p>
      </dgm:t>
    </dgm:pt>
    <dgm:pt modelId="{13E736E3-5C82-8941-BAD1-DFF942C88DCA}" type="sibTrans" cxnId="{FAAB5D87-41A2-0746-886A-451979078B9B}">
      <dgm:prSet/>
      <dgm:spPr/>
      <dgm:t>
        <a:bodyPr/>
        <a:lstStyle/>
        <a:p>
          <a:endParaRPr lang="zh-CN" altLang="en-US"/>
        </a:p>
      </dgm:t>
    </dgm:pt>
    <dgm:pt modelId="{37927559-8F1A-D346-B544-8D8D66EB0234}">
      <dgm:prSet phldrT="[文本]"/>
      <dgm:spPr/>
      <dgm:t>
        <a:bodyPr/>
        <a:lstStyle/>
        <a:p>
          <a:r>
            <a:rPr lang="zh-CN" altLang="en-US" dirty="0" smtClean="0"/>
            <a:t>书写</a:t>
          </a:r>
          <a:r>
            <a:rPr lang="en-US" altLang="zh-CN" dirty="0" smtClean="0"/>
            <a:t>hive</a:t>
          </a:r>
          <a:r>
            <a:rPr lang="zh-CN" altLang="en-US" dirty="0" smtClean="0"/>
            <a:t> </a:t>
          </a:r>
          <a:r>
            <a:rPr lang="en-US" altLang="zh-CN" dirty="0" err="1" smtClean="0"/>
            <a:t>sql</a:t>
          </a:r>
          <a:endParaRPr lang="zh-CN" altLang="en-US" dirty="0"/>
        </a:p>
      </dgm:t>
    </dgm:pt>
    <dgm:pt modelId="{EC3CD94A-22B0-F64B-A17B-08F3821EB7B4}" type="parTrans" cxnId="{5BE70DB7-C792-284B-8361-B77086C4804C}">
      <dgm:prSet/>
      <dgm:spPr/>
      <dgm:t>
        <a:bodyPr/>
        <a:lstStyle/>
        <a:p>
          <a:endParaRPr lang="zh-CN" altLang="en-US"/>
        </a:p>
      </dgm:t>
    </dgm:pt>
    <dgm:pt modelId="{562E9302-0106-8D42-B69E-A0B3D3237B57}" type="sibTrans" cxnId="{5BE70DB7-C792-284B-8361-B77086C4804C}">
      <dgm:prSet/>
      <dgm:spPr/>
      <dgm:t>
        <a:bodyPr/>
        <a:lstStyle/>
        <a:p>
          <a:endParaRPr lang="zh-CN" altLang="en-US"/>
        </a:p>
      </dgm:t>
    </dgm:pt>
    <dgm:pt modelId="{1EE3B308-2CA7-CD46-BDB4-FEDC99AB77E0}">
      <dgm:prSet phldrT="[文本]"/>
      <dgm:spPr/>
      <dgm:t>
        <a:bodyPr/>
        <a:lstStyle/>
        <a:p>
          <a:r>
            <a:rPr lang="zh-CN" altLang="en-US" dirty="0" smtClean="0"/>
            <a:t>将结果拷贝到</a:t>
          </a:r>
          <a:r>
            <a:rPr lang="en-US" altLang="zh-CN" dirty="0" smtClean="0"/>
            <a:t>excel</a:t>
          </a:r>
          <a:endParaRPr lang="zh-CN" altLang="en-US" dirty="0"/>
        </a:p>
      </dgm:t>
    </dgm:pt>
    <dgm:pt modelId="{AF4B3334-5636-124E-907D-76658DAD77E2}" type="parTrans" cxnId="{CDB5990B-FCEC-C74A-9CB2-C14E03E4A9FB}">
      <dgm:prSet/>
      <dgm:spPr/>
      <dgm:t>
        <a:bodyPr/>
        <a:lstStyle/>
        <a:p>
          <a:endParaRPr lang="zh-CN" altLang="en-US"/>
        </a:p>
      </dgm:t>
    </dgm:pt>
    <dgm:pt modelId="{6AF49BA9-8AAD-A744-8ABB-FAD310077EBB}" type="sibTrans" cxnId="{CDB5990B-FCEC-C74A-9CB2-C14E03E4A9FB}">
      <dgm:prSet/>
      <dgm:spPr/>
      <dgm:t>
        <a:bodyPr/>
        <a:lstStyle/>
        <a:p>
          <a:endParaRPr lang="zh-CN" altLang="en-US"/>
        </a:p>
      </dgm:t>
    </dgm:pt>
    <dgm:pt modelId="{6A92E35E-1F8F-844B-AD10-1A7C08E6E107}">
      <dgm:prSet/>
      <dgm:spPr/>
      <dgm:t>
        <a:bodyPr/>
        <a:lstStyle/>
        <a:p>
          <a:r>
            <a:rPr lang="zh-CN" altLang="en-US" dirty="0" smtClean="0"/>
            <a:t>整理结果绘制图表</a:t>
          </a:r>
          <a:endParaRPr lang="zh-CN" altLang="en-US" dirty="0"/>
        </a:p>
      </dgm:t>
    </dgm:pt>
    <dgm:pt modelId="{82AA5CEA-7AC9-264F-B3F2-5017FBD5F374}" type="parTrans" cxnId="{99D3F1EF-9A90-D042-B4D1-7D327899D8FD}">
      <dgm:prSet/>
      <dgm:spPr/>
      <dgm:t>
        <a:bodyPr/>
        <a:lstStyle/>
        <a:p>
          <a:endParaRPr lang="zh-CN" altLang="en-US"/>
        </a:p>
      </dgm:t>
    </dgm:pt>
    <dgm:pt modelId="{EBCDF61C-3F87-7547-9FF6-F39FC90083AB}" type="sibTrans" cxnId="{99D3F1EF-9A90-D042-B4D1-7D327899D8FD}">
      <dgm:prSet/>
      <dgm:spPr/>
      <dgm:t>
        <a:bodyPr/>
        <a:lstStyle/>
        <a:p>
          <a:endParaRPr lang="zh-CN" altLang="en-US"/>
        </a:p>
      </dgm:t>
    </dgm:pt>
    <dgm:pt modelId="{41B31D44-E89F-CA47-BE6D-02529601F3A7}" type="pres">
      <dgm:prSet presAssocID="{2EA2F24A-4E50-A743-96C5-F2C1E8F84E51}" presName="Name0" presStyleCnt="0">
        <dgm:presLayoutVars>
          <dgm:dir/>
          <dgm:resizeHandles val="exact"/>
        </dgm:presLayoutVars>
      </dgm:prSet>
      <dgm:spPr/>
    </dgm:pt>
    <dgm:pt modelId="{1FEB9027-E508-1044-9C98-9DF3D447F5B0}" type="pres">
      <dgm:prSet presAssocID="{BD24A076-61DA-4045-B877-D7CE1AEB06E9}" presName="node" presStyleLbl="node1" presStyleIdx="0" presStyleCnt="4" custLinFactNeighborX="-572" custLinFactNeighborY="105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1F6D122-8734-5B42-8064-8117852205EA}" type="pres">
      <dgm:prSet presAssocID="{13E736E3-5C82-8941-BAD1-DFF942C88DCA}" presName="sibTrans" presStyleLbl="sibTrans2D1" presStyleIdx="0" presStyleCnt="3"/>
      <dgm:spPr/>
      <dgm:t>
        <a:bodyPr/>
        <a:lstStyle/>
        <a:p>
          <a:endParaRPr lang="zh-CN" altLang="en-US"/>
        </a:p>
      </dgm:t>
    </dgm:pt>
    <dgm:pt modelId="{463C412F-8BB0-5945-B4DD-5ED88B9E0F2B}" type="pres">
      <dgm:prSet presAssocID="{13E736E3-5C82-8941-BAD1-DFF942C88DCA}" presName="connectorText" presStyleLbl="sibTrans2D1" presStyleIdx="0" presStyleCnt="3"/>
      <dgm:spPr/>
      <dgm:t>
        <a:bodyPr/>
        <a:lstStyle/>
        <a:p>
          <a:endParaRPr lang="zh-CN" altLang="en-US"/>
        </a:p>
      </dgm:t>
    </dgm:pt>
    <dgm:pt modelId="{65BEAF0E-BEA3-2A49-9C82-3B0826615186}" type="pres">
      <dgm:prSet presAssocID="{37927559-8F1A-D346-B544-8D8D66EB0234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945400E-843D-B24F-AE97-9EEA8E1A8928}" type="pres">
      <dgm:prSet presAssocID="{562E9302-0106-8D42-B69E-A0B3D3237B57}" presName="sibTrans" presStyleLbl="sibTrans2D1" presStyleIdx="1" presStyleCnt="3"/>
      <dgm:spPr/>
      <dgm:t>
        <a:bodyPr/>
        <a:lstStyle/>
        <a:p>
          <a:endParaRPr lang="zh-CN" altLang="en-US"/>
        </a:p>
      </dgm:t>
    </dgm:pt>
    <dgm:pt modelId="{CDE323E4-B58D-934D-A0C2-A01DA9622568}" type="pres">
      <dgm:prSet presAssocID="{562E9302-0106-8D42-B69E-A0B3D3237B57}" presName="connectorText" presStyleLbl="sibTrans2D1" presStyleIdx="1" presStyleCnt="3"/>
      <dgm:spPr/>
      <dgm:t>
        <a:bodyPr/>
        <a:lstStyle/>
        <a:p>
          <a:endParaRPr lang="zh-CN" altLang="en-US"/>
        </a:p>
      </dgm:t>
    </dgm:pt>
    <dgm:pt modelId="{28604D6F-15CA-164F-BBC9-77351C69D209}" type="pres">
      <dgm:prSet presAssocID="{1EE3B308-2CA7-CD46-BDB4-FEDC99AB77E0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16AA714-F0A2-554E-BAC4-2600BA9753D3}" type="pres">
      <dgm:prSet presAssocID="{6AF49BA9-8AAD-A744-8ABB-FAD310077EBB}" presName="sibTrans" presStyleLbl="sibTrans2D1" presStyleIdx="2" presStyleCnt="3"/>
      <dgm:spPr/>
      <dgm:t>
        <a:bodyPr/>
        <a:lstStyle/>
        <a:p>
          <a:endParaRPr lang="zh-CN" altLang="en-US"/>
        </a:p>
      </dgm:t>
    </dgm:pt>
    <dgm:pt modelId="{176ABE91-C3A3-F24E-B189-E0659C37E5A8}" type="pres">
      <dgm:prSet presAssocID="{6AF49BA9-8AAD-A744-8ABB-FAD310077EBB}" presName="connectorText" presStyleLbl="sibTrans2D1" presStyleIdx="2" presStyleCnt="3"/>
      <dgm:spPr/>
      <dgm:t>
        <a:bodyPr/>
        <a:lstStyle/>
        <a:p>
          <a:endParaRPr lang="zh-CN" altLang="en-US"/>
        </a:p>
      </dgm:t>
    </dgm:pt>
    <dgm:pt modelId="{84450CB9-ACF9-4A47-9F01-69145556AF34}" type="pres">
      <dgm:prSet presAssocID="{6A92E35E-1F8F-844B-AD10-1A7C08E6E107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72976D8B-524F-1B4D-9C82-C677F169889F}" type="presOf" srcId="{13E736E3-5C82-8941-BAD1-DFF942C88DCA}" destId="{463C412F-8BB0-5945-B4DD-5ED88B9E0F2B}" srcOrd="1" destOrd="0" presId="urn:microsoft.com/office/officeart/2005/8/layout/process1"/>
    <dgm:cxn modelId="{CAD8DB4F-0152-7E47-B7C4-8A1184C56F2B}" type="presOf" srcId="{1EE3B308-2CA7-CD46-BDB4-FEDC99AB77E0}" destId="{28604D6F-15CA-164F-BBC9-77351C69D209}" srcOrd="0" destOrd="0" presId="urn:microsoft.com/office/officeart/2005/8/layout/process1"/>
    <dgm:cxn modelId="{FAAB5D87-41A2-0746-886A-451979078B9B}" srcId="{2EA2F24A-4E50-A743-96C5-F2C1E8F84E51}" destId="{BD24A076-61DA-4045-B877-D7CE1AEB06E9}" srcOrd="0" destOrd="0" parTransId="{7DF127CD-9157-1C48-A0CA-311A1DDDE53E}" sibTransId="{13E736E3-5C82-8941-BAD1-DFF942C88DCA}"/>
    <dgm:cxn modelId="{5BE70DB7-C792-284B-8361-B77086C4804C}" srcId="{2EA2F24A-4E50-A743-96C5-F2C1E8F84E51}" destId="{37927559-8F1A-D346-B544-8D8D66EB0234}" srcOrd="1" destOrd="0" parTransId="{EC3CD94A-22B0-F64B-A17B-08F3821EB7B4}" sibTransId="{562E9302-0106-8D42-B69E-A0B3D3237B57}"/>
    <dgm:cxn modelId="{213C5752-7F92-744B-AECA-33F92A7BC6B2}" type="presOf" srcId="{6AF49BA9-8AAD-A744-8ABB-FAD310077EBB}" destId="{176ABE91-C3A3-F24E-B189-E0659C37E5A8}" srcOrd="1" destOrd="0" presId="urn:microsoft.com/office/officeart/2005/8/layout/process1"/>
    <dgm:cxn modelId="{061CD245-0D3D-5042-BD2B-0F8A67F090D1}" type="presOf" srcId="{13E736E3-5C82-8941-BAD1-DFF942C88DCA}" destId="{E1F6D122-8734-5B42-8064-8117852205EA}" srcOrd="0" destOrd="0" presId="urn:microsoft.com/office/officeart/2005/8/layout/process1"/>
    <dgm:cxn modelId="{32623455-5B29-4643-8BCC-E11F77D28EFB}" type="presOf" srcId="{562E9302-0106-8D42-B69E-A0B3D3237B57}" destId="{CDE323E4-B58D-934D-A0C2-A01DA9622568}" srcOrd="1" destOrd="0" presId="urn:microsoft.com/office/officeart/2005/8/layout/process1"/>
    <dgm:cxn modelId="{75E1A221-FED2-F247-A905-D184A8D8AD69}" type="presOf" srcId="{562E9302-0106-8D42-B69E-A0B3D3237B57}" destId="{1945400E-843D-B24F-AE97-9EEA8E1A8928}" srcOrd="0" destOrd="0" presId="urn:microsoft.com/office/officeart/2005/8/layout/process1"/>
    <dgm:cxn modelId="{7DB06A0A-2373-1A43-A48E-9B361523C3CF}" type="presOf" srcId="{6A92E35E-1F8F-844B-AD10-1A7C08E6E107}" destId="{84450CB9-ACF9-4A47-9F01-69145556AF34}" srcOrd="0" destOrd="0" presId="urn:microsoft.com/office/officeart/2005/8/layout/process1"/>
    <dgm:cxn modelId="{426F8EAD-1045-9445-A89F-A868EC926A64}" type="presOf" srcId="{BD24A076-61DA-4045-B877-D7CE1AEB06E9}" destId="{1FEB9027-E508-1044-9C98-9DF3D447F5B0}" srcOrd="0" destOrd="0" presId="urn:microsoft.com/office/officeart/2005/8/layout/process1"/>
    <dgm:cxn modelId="{99D3F1EF-9A90-D042-B4D1-7D327899D8FD}" srcId="{2EA2F24A-4E50-A743-96C5-F2C1E8F84E51}" destId="{6A92E35E-1F8F-844B-AD10-1A7C08E6E107}" srcOrd="3" destOrd="0" parTransId="{82AA5CEA-7AC9-264F-B3F2-5017FBD5F374}" sibTransId="{EBCDF61C-3F87-7547-9FF6-F39FC90083AB}"/>
    <dgm:cxn modelId="{5406F501-9A51-3346-B2B9-23BFF2AFC246}" type="presOf" srcId="{37927559-8F1A-D346-B544-8D8D66EB0234}" destId="{65BEAF0E-BEA3-2A49-9C82-3B0826615186}" srcOrd="0" destOrd="0" presId="urn:microsoft.com/office/officeart/2005/8/layout/process1"/>
    <dgm:cxn modelId="{CDB5990B-FCEC-C74A-9CB2-C14E03E4A9FB}" srcId="{2EA2F24A-4E50-A743-96C5-F2C1E8F84E51}" destId="{1EE3B308-2CA7-CD46-BDB4-FEDC99AB77E0}" srcOrd="2" destOrd="0" parTransId="{AF4B3334-5636-124E-907D-76658DAD77E2}" sibTransId="{6AF49BA9-8AAD-A744-8ABB-FAD310077EBB}"/>
    <dgm:cxn modelId="{498BB3A4-A3E7-DF40-8BF0-5FFBA7045E61}" type="presOf" srcId="{6AF49BA9-8AAD-A744-8ABB-FAD310077EBB}" destId="{516AA714-F0A2-554E-BAC4-2600BA9753D3}" srcOrd="0" destOrd="0" presId="urn:microsoft.com/office/officeart/2005/8/layout/process1"/>
    <dgm:cxn modelId="{48556862-01F0-944D-B28F-FBA24C5AACC7}" type="presOf" srcId="{2EA2F24A-4E50-A743-96C5-F2C1E8F84E51}" destId="{41B31D44-E89F-CA47-BE6D-02529601F3A7}" srcOrd="0" destOrd="0" presId="urn:microsoft.com/office/officeart/2005/8/layout/process1"/>
    <dgm:cxn modelId="{3362CBD1-D17D-5843-A969-732E1E005456}" type="presParOf" srcId="{41B31D44-E89F-CA47-BE6D-02529601F3A7}" destId="{1FEB9027-E508-1044-9C98-9DF3D447F5B0}" srcOrd="0" destOrd="0" presId="urn:microsoft.com/office/officeart/2005/8/layout/process1"/>
    <dgm:cxn modelId="{9F603A83-4C90-6B45-B194-403244BA214C}" type="presParOf" srcId="{41B31D44-E89F-CA47-BE6D-02529601F3A7}" destId="{E1F6D122-8734-5B42-8064-8117852205EA}" srcOrd="1" destOrd="0" presId="urn:microsoft.com/office/officeart/2005/8/layout/process1"/>
    <dgm:cxn modelId="{38AF5672-A858-774F-BCF5-71475921A366}" type="presParOf" srcId="{E1F6D122-8734-5B42-8064-8117852205EA}" destId="{463C412F-8BB0-5945-B4DD-5ED88B9E0F2B}" srcOrd="0" destOrd="0" presId="urn:microsoft.com/office/officeart/2005/8/layout/process1"/>
    <dgm:cxn modelId="{1ACD3938-11BC-3546-9C8C-5158B15FB14C}" type="presParOf" srcId="{41B31D44-E89F-CA47-BE6D-02529601F3A7}" destId="{65BEAF0E-BEA3-2A49-9C82-3B0826615186}" srcOrd="2" destOrd="0" presId="urn:microsoft.com/office/officeart/2005/8/layout/process1"/>
    <dgm:cxn modelId="{1DB1D5C7-4575-B046-943E-81D5ED6E33CB}" type="presParOf" srcId="{41B31D44-E89F-CA47-BE6D-02529601F3A7}" destId="{1945400E-843D-B24F-AE97-9EEA8E1A8928}" srcOrd="3" destOrd="0" presId="urn:microsoft.com/office/officeart/2005/8/layout/process1"/>
    <dgm:cxn modelId="{CAA95B18-6D7D-D24A-A49F-B906E8EDD99C}" type="presParOf" srcId="{1945400E-843D-B24F-AE97-9EEA8E1A8928}" destId="{CDE323E4-B58D-934D-A0C2-A01DA9622568}" srcOrd="0" destOrd="0" presId="urn:microsoft.com/office/officeart/2005/8/layout/process1"/>
    <dgm:cxn modelId="{BDBBC49B-AF6C-C349-94BF-4BDFA923A3BC}" type="presParOf" srcId="{41B31D44-E89F-CA47-BE6D-02529601F3A7}" destId="{28604D6F-15CA-164F-BBC9-77351C69D209}" srcOrd="4" destOrd="0" presId="urn:microsoft.com/office/officeart/2005/8/layout/process1"/>
    <dgm:cxn modelId="{9DA88772-C16A-6040-83B3-F3F9C5493960}" type="presParOf" srcId="{41B31D44-E89F-CA47-BE6D-02529601F3A7}" destId="{516AA714-F0A2-554E-BAC4-2600BA9753D3}" srcOrd="5" destOrd="0" presId="urn:microsoft.com/office/officeart/2005/8/layout/process1"/>
    <dgm:cxn modelId="{59EBA40D-CF4F-B444-AF11-7A9A855AF38B}" type="presParOf" srcId="{516AA714-F0A2-554E-BAC4-2600BA9753D3}" destId="{176ABE91-C3A3-F24E-B189-E0659C37E5A8}" srcOrd="0" destOrd="0" presId="urn:microsoft.com/office/officeart/2005/8/layout/process1"/>
    <dgm:cxn modelId="{9FA0FD8B-78E3-E849-BE23-70775BF3411A}" type="presParOf" srcId="{41B31D44-E89F-CA47-BE6D-02529601F3A7}" destId="{84450CB9-ACF9-4A47-9F01-69145556AF34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EA2F24A-4E50-A743-96C5-F2C1E8F84E51}" type="doc">
      <dgm:prSet loTypeId="urn:microsoft.com/office/officeart/2005/8/layout/process1" loCatId="" qsTypeId="urn:microsoft.com/office/officeart/2005/8/quickstyle/simple4" qsCatId="simple" csTypeId="urn:microsoft.com/office/officeart/2005/8/colors/accent1_2" csCatId="accent1" phldr="1"/>
      <dgm:spPr/>
    </dgm:pt>
    <dgm:pt modelId="{BD24A076-61DA-4045-B877-D7CE1AEB06E9}">
      <dgm:prSet phldrT="[文本]"/>
      <dgm:spPr/>
      <dgm:t>
        <a:bodyPr/>
        <a:lstStyle/>
        <a:p>
          <a:r>
            <a:rPr lang="zh-CN" altLang="en-US" dirty="0" smtClean="0"/>
            <a:t>求助数据平台组，提需求</a:t>
          </a:r>
          <a:endParaRPr lang="zh-CN" altLang="en-US" dirty="0"/>
        </a:p>
      </dgm:t>
    </dgm:pt>
    <dgm:pt modelId="{7DF127CD-9157-1C48-A0CA-311A1DDDE53E}" type="parTrans" cxnId="{FAAB5D87-41A2-0746-886A-451979078B9B}">
      <dgm:prSet/>
      <dgm:spPr/>
      <dgm:t>
        <a:bodyPr/>
        <a:lstStyle/>
        <a:p>
          <a:endParaRPr lang="zh-CN" altLang="en-US"/>
        </a:p>
      </dgm:t>
    </dgm:pt>
    <dgm:pt modelId="{13E736E3-5C82-8941-BAD1-DFF942C88DCA}" type="sibTrans" cxnId="{FAAB5D87-41A2-0746-886A-451979078B9B}">
      <dgm:prSet/>
      <dgm:spPr/>
      <dgm:t>
        <a:bodyPr/>
        <a:lstStyle/>
        <a:p>
          <a:endParaRPr lang="zh-CN" altLang="en-US"/>
        </a:p>
      </dgm:t>
    </dgm:pt>
    <dgm:pt modelId="{1EE3B308-2CA7-CD46-BDB4-FEDC99AB77E0}">
      <dgm:prSet phldrT="[文本]"/>
      <dgm:spPr/>
      <dgm:t>
        <a:bodyPr/>
        <a:lstStyle/>
        <a:p>
          <a:r>
            <a:rPr lang="zh-CN" altLang="en-US" dirty="0" smtClean="0"/>
            <a:t>将结果拷贝到</a:t>
          </a:r>
          <a:r>
            <a:rPr lang="en-US" altLang="zh-CN" dirty="0" smtClean="0"/>
            <a:t>excel</a:t>
          </a:r>
          <a:endParaRPr lang="zh-CN" altLang="en-US" dirty="0"/>
        </a:p>
      </dgm:t>
    </dgm:pt>
    <dgm:pt modelId="{AF4B3334-5636-124E-907D-76658DAD77E2}" type="parTrans" cxnId="{CDB5990B-FCEC-C74A-9CB2-C14E03E4A9FB}">
      <dgm:prSet/>
      <dgm:spPr/>
      <dgm:t>
        <a:bodyPr/>
        <a:lstStyle/>
        <a:p>
          <a:endParaRPr lang="zh-CN" altLang="en-US"/>
        </a:p>
      </dgm:t>
    </dgm:pt>
    <dgm:pt modelId="{6AF49BA9-8AAD-A744-8ABB-FAD310077EBB}" type="sibTrans" cxnId="{CDB5990B-FCEC-C74A-9CB2-C14E03E4A9FB}">
      <dgm:prSet/>
      <dgm:spPr/>
      <dgm:t>
        <a:bodyPr/>
        <a:lstStyle/>
        <a:p>
          <a:endParaRPr lang="zh-CN" altLang="en-US"/>
        </a:p>
      </dgm:t>
    </dgm:pt>
    <dgm:pt modelId="{6A92E35E-1F8F-844B-AD10-1A7C08E6E107}">
      <dgm:prSet/>
      <dgm:spPr/>
      <dgm:t>
        <a:bodyPr/>
        <a:lstStyle/>
        <a:p>
          <a:r>
            <a:rPr lang="zh-CN" altLang="en-US" dirty="0" smtClean="0"/>
            <a:t>整理结果绘制图表</a:t>
          </a:r>
          <a:endParaRPr lang="zh-CN" altLang="en-US" dirty="0"/>
        </a:p>
      </dgm:t>
    </dgm:pt>
    <dgm:pt modelId="{82AA5CEA-7AC9-264F-B3F2-5017FBD5F374}" type="parTrans" cxnId="{99D3F1EF-9A90-D042-B4D1-7D327899D8FD}">
      <dgm:prSet/>
      <dgm:spPr/>
      <dgm:t>
        <a:bodyPr/>
        <a:lstStyle/>
        <a:p>
          <a:endParaRPr lang="zh-CN" altLang="en-US"/>
        </a:p>
      </dgm:t>
    </dgm:pt>
    <dgm:pt modelId="{EBCDF61C-3F87-7547-9FF6-F39FC90083AB}" type="sibTrans" cxnId="{99D3F1EF-9A90-D042-B4D1-7D327899D8FD}">
      <dgm:prSet/>
      <dgm:spPr/>
      <dgm:t>
        <a:bodyPr/>
        <a:lstStyle/>
        <a:p>
          <a:endParaRPr lang="zh-CN" altLang="en-US"/>
        </a:p>
      </dgm:t>
    </dgm:pt>
    <dgm:pt modelId="{37927559-8F1A-D346-B544-8D8D66EB0234}">
      <dgm:prSet phldrT="[文本]"/>
      <dgm:spPr/>
      <dgm:t>
        <a:bodyPr/>
        <a:lstStyle/>
        <a:p>
          <a:r>
            <a:rPr lang="zh-CN" altLang="en-US" dirty="0" smtClean="0"/>
            <a:t>等待数据平台组处理后获得结果</a:t>
          </a:r>
          <a:endParaRPr lang="zh-CN" altLang="en-US" dirty="0"/>
        </a:p>
      </dgm:t>
    </dgm:pt>
    <dgm:pt modelId="{562E9302-0106-8D42-B69E-A0B3D3237B57}" type="sibTrans" cxnId="{5BE70DB7-C792-284B-8361-B77086C4804C}">
      <dgm:prSet/>
      <dgm:spPr/>
      <dgm:t>
        <a:bodyPr/>
        <a:lstStyle/>
        <a:p>
          <a:endParaRPr lang="zh-CN" altLang="en-US"/>
        </a:p>
      </dgm:t>
    </dgm:pt>
    <dgm:pt modelId="{EC3CD94A-22B0-F64B-A17B-08F3821EB7B4}" type="parTrans" cxnId="{5BE70DB7-C792-284B-8361-B77086C4804C}">
      <dgm:prSet/>
      <dgm:spPr/>
      <dgm:t>
        <a:bodyPr/>
        <a:lstStyle/>
        <a:p>
          <a:endParaRPr lang="zh-CN" altLang="en-US"/>
        </a:p>
      </dgm:t>
    </dgm:pt>
    <dgm:pt modelId="{41B31D44-E89F-CA47-BE6D-02529601F3A7}" type="pres">
      <dgm:prSet presAssocID="{2EA2F24A-4E50-A743-96C5-F2C1E8F84E51}" presName="Name0" presStyleCnt="0">
        <dgm:presLayoutVars>
          <dgm:dir/>
          <dgm:resizeHandles val="exact"/>
        </dgm:presLayoutVars>
      </dgm:prSet>
      <dgm:spPr/>
    </dgm:pt>
    <dgm:pt modelId="{1FEB9027-E508-1044-9C98-9DF3D447F5B0}" type="pres">
      <dgm:prSet presAssocID="{BD24A076-61DA-4045-B877-D7CE1AEB06E9}" presName="node" presStyleLbl="node1" presStyleIdx="0" presStyleCnt="4" custLinFactNeighborX="-572" custLinFactNeighborY="105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1F6D122-8734-5B42-8064-8117852205EA}" type="pres">
      <dgm:prSet presAssocID="{13E736E3-5C82-8941-BAD1-DFF942C88DCA}" presName="sibTrans" presStyleLbl="sibTrans2D1" presStyleIdx="0" presStyleCnt="3"/>
      <dgm:spPr/>
      <dgm:t>
        <a:bodyPr/>
        <a:lstStyle/>
        <a:p>
          <a:endParaRPr lang="zh-CN" altLang="en-US"/>
        </a:p>
      </dgm:t>
    </dgm:pt>
    <dgm:pt modelId="{463C412F-8BB0-5945-B4DD-5ED88B9E0F2B}" type="pres">
      <dgm:prSet presAssocID="{13E736E3-5C82-8941-BAD1-DFF942C88DCA}" presName="connectorText" presStyleLbl="sibTrans2D1" presStyleIdx="0" presStyleCnt="3"/>
      <dgm:spPr/>
      <dgm:t>
        <a:bodyPr/>
        <a:lstStyle/>
        <a:p>
          <a:endParaRPr lang="zh-CN" altLang="en-US"/>
        </a:p>
      </dgm:t>
    </dgm:pt>
    <dgm:pt modelId="{65BEAF0E-BEA3-2A49-9C82-3B0826615186}" type="pres">
      <dgm:prSet presAssocID="{37927559-8F1A-D346-B544-8D8D66EB0234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945400E-843D-B24F-AE97-9EEA8E1A8928}" type="pres">
      <dgm:prSet presAssocID="{562E9302-0106-8D42-B69E-A0B3D3237B57}" presName="sibTrans" presStyleLbl="sibTrans2D1" presStyleIdx="1" presStyleCnt="3"/>
      <dgm:spPr/>
      <dgm:t>
        <a:bodyPr/>
        <a:lstStyle/>
        <a:p>
          <a:endParaRPr lang="zh-CN" altLang="en-US"/>
        </a:p>
      </dgm:t>
    </dgm:pt>
    <dgm:pt modelId="{CDE323E4-B58D-934D-A0C2-A01DA9622568}" type="pres">
      <dgm:prSet presAssocID="{562E9302-0106-8D42-B69E-A0B3D3237B57}" presName="connectorText" presStyleLbl="sibTrans2D1" presStyleIdx="1" presStyleCnt="3"/>
      <dgm:spPr/>
      <dgm:t>
        <a:bodyPr/>
        <a:lstStyle/>
        <a:p>
          <a:endParaRPr lang="zh-CN" altLang="en-US"/>
        </a:p>
      </dgm:t>
    </dgm:pt>
    <dgm:pt modelId="{28604D6F-15CA-164F-BBC9-77351C69D209}" type="pres">
      <dgm:prSet presAssocID="{1EE3B308-2CA7-CD46-BDB4-FEDC99AB77E0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16AA714-F0A2-554E-BAC4-2600BA9753D3}" type="pres">
      <dgm:prSet presAssocID="{6AF49BA9-8AAD-A744-8ABB-FAD310077EBB}" presName="sibTrans" presStyleLbl="sibTrans2D1" presStyleIdx="2" presStyleCnt="3"/>
      <dgm:spPr/>
      <dgm:t>
        <a:bodyPr/>
        <a:lstStyle/>
        <a:p>
          <a:endParaRPr lang="zh-CN" altLang="en-US"/>
        </a:p>
      </dgm:t>
    </dgm:pt>
    <dgm:pt modelId="{176ABE91-C3A3-F24E-B189-E0659C37E5A8}" type="pres">
      <dgm:prSet presAssocID="{6AF49BA9-8AAD-A744-8ABB-FAD310077EBB}" presName="connectorText" presStyleLbl="sibTrans2D1" presStyleIdx="2" presStyleCnt="3"/>
      <dgm:spPr/>
      <dgm:t>
        <a:bodyPr/>
        <a:lstStyle/>
        <a:p>
          <a:endParaRPr lang="zh-CN" altLang="en-US"/>
        </a:p>
      </dgm:t>
    </dgm:pt>
    <dgm:pt modelId="{84450CB9-ACF9-4A47-9F01-69145556AF34}" type="pres">
      <dgm:prSet presAssocID="{6A92E35E-1F8F-844B-AD10-1A7C08E6E107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4D467A6D-85DF-2C42-A0F4-87E98232F998}" type="presOf" srcId="{BD24A076-61DA-4045-B877-D7CE1AEB06E9}" destId="{1FEB9027-E508-1044-9C98-9DF3D447F5B0}" srcOrd="0" destOrd="0" presId="urn:microsoft.com/office/officeart/2005/8/layout/process1"/>
    <dgm:cxn modelId="{B9DB155B-3A78-F34E-BE5F-F9429656285A}" type="presOf" srcId="{1EE3B308-2CA7-CD46-BDB4-FEDC99AB77E0}" destId="{28604D6F-15CA-164F-BBC9-77351C69D209}" srcOrd="0" destOrd="0" presId="urn:microsoft.com/office/officeart/2005/8/layout/process1"/>
    <dgm:cxn modelId="{AC90C72B-1AC3-7D48-94BF-FE7C166F5555}" type="presOf" srcId="{37927559-8F1A-D346-B544-8D8D66EB0234}" destId="{65BEAF0E-BEA3-2A49-9C82-3B0826615186}" srcOrd="0" destOrd="0" presId="urn:microsoft.com/office/officeart/2005/8/layout/process1"/>
    <dgm:cxn modelId="{FAAB5D87-41A2-0746-886A-451979078B9B}" srcId="{2EA2F24A-4E50-A743-96C5-F2C1E8F84E51}" destId="{BD24A076-61DA-4045-B877-D7CE1AEB06E9}" srcOrd="0" destOrd="0" parTransId="{7DF127CD-9157-1C48-A0CA-311A1DDDE53E}" sibTransId="{13E736E3-5C82-8941-BAD1-DFF942C88DCA}"/>
    <dgm:cxn modelId="{5BE70DB7-C792-284B-8361-B77086C4804C}" srcId="{2EA2F24A-4E50-A743-96C5-F2C1E8F84E51}" destId="{37927559-8F1A-D346-B544-8D8D66EB0234}" srcOrd="1" destOrd="0" parTransId="{EC3CD94A-22B0-F64B-A17B-08F3821EB7B4}" sibTransId="{562E9302-0106-8D42-B69E-A0B3D3237B57}"/>
    <dgm:cxn modelId="{7CA21107-5396-EC41-A693-1D9E37AD2C50}" type="presOf" srcId="{13E736E3-5C82-8941-BAD1-DFF942C88DCA}" destId="{463C412F-8BB0-5945-B4DD-5ED88B9E0F2B}" srcOrd="1" destOrd="0" presId="urn:microsoft.com/office/officeart/2005/8/layout/process1"/>
    <dgm:cxn modelId="{EB87FAB3-752D-4D49-9751-68542C61D7DB}" type="presOf" srcId="{13E736E3-5C82-8941-BAD1-DFF942C88DCA}" destId="{E1F6D122-8734-5B42-8064-8117852205EA}" srcOrd="0" destOrd="0" presId="urn:microsoft.com/office/officeart/2005/8/layout/process1"/>
    <dgm:cxn modelId="{7B44A7CD-F7F4-024F-BF9C-09B5FF3AF136}" type="presOf" srcId="{6AF49BA9-8AAD-A744-8ABB-FAD310077EBB}" destId="{516AA714-F0A2-554E-BAC4-2600BA9753D3}" srcOrd="0" destOrd="0" presId="urn:microsoft.com/office/officeart/2005/8/layout/process1"/>
    <dgm:cxn modelId="{99D3F1EF-9A90-D042-B4D1-7D327899D8FD}" srcId="{2EA2F24A-4E50-A743-96C5-F2C1E8F84E51}" destId="{6A92E35E-1F8F-844B-AD10-1A7C08E6E107}" srcOrd="3" destOrd="0" parTransId="{82AA5CEA-7AC9-264F-B3F2-5017FBD5F374}" sibTransId="{EBCDF61C-3F87-7547-9FF6-F39FC90083AB}"/>
    <dgm:cxn modelId="{4CC43A5B-CC59-9547-B8AF-AA74887FD760}" type="presOf" srcId="{6A92E35E-1F8F-844B-AD10-1A7C08E6E107}" destId="{84450CB9-ACF9-4A47-9F01-69145556AF34}" srcOrd="0" destOrd="0" presId="urn:microsoft.com/office/officeart/2005/8/layout/process1"/>
    <dgm:cxn modelId="{BA14BDB0-BFD7-2C4D-8F1C-6E1E2A719DBF}" type="presOf" srcId="{2EA2F24A-4E50-A743-96C5-F2C1E8F84E51}" destId="{41B31D44-E89F-CA47-BE6D-02529601F3A7}" srcOrd="0" destOrd="0" presId="urn:microsoft.com/office/officeart/2005/8/layout/process1"/>
    <dgm:cxn modelId="{8F43EA82-9B24-E747-A709-B2E251BAB5DF}" type="presOf" srcId="{562E9302-0106-8D42-B69E-A0B3D3237B57}" destId="{CDE323E4-B58D-934D-A0C2-A01DA9622568}" srcOrd="1" destOrd="0" presId="urn:microsoft.com/office/officeart/2005/8/layout/process1"/>
    <dgm:cxn modelId="{2FEEF06E-5A94-0E48-8220-B3D905EAE19E}" type="presOf" srcId="{562E9302-0106-8D42-B69E-A0B3D3237B57}" destId="{1945400E-843D-B24F-AE97-9EEA8E1A8928}" srcOrd="0" destOrd="0" presId="urn:microsoft.com/office/officeart/2005/8/layout/process1"/>
    <dgm:cxn modelId="{4A91C912-21CB-214A-8169-BC37DA85B901}" type="presOf" srcId="{6AF49BA9-8AAD-A744-8ABB-FAD310077EBB}" destId="{176ABE91-C3A3-F24E-B189-E0659C37E5A8}" srcOrd="1" destOrd="0" presId="urn:microsoft.com/office/officeart/2005/8/layout/process1"/>
    <dgm:cxn modelId="{CDB5990B-FCEC-C74A-9CB2-C14E03E4A9FB}" srcId="{2EA2F24A-4E50-A743-96C5-F2C1E8F84E51}" destId="{1EE3B308-2CA7-CD46-BDB4-FEDC99AB77E0}" srcOrd="2" destOrd="0" parTransId="{AF4B3334-5636-124E-907D-76658DAD77E2}" sibTransId="{6AF49BA9-8AAD-A744-8ABB-FAD310077EBB}"/>
    <dgm:cxn modelId="{3729F9B1-2A40-014D-8C6B-E082462E92DA}" type="presParOf" srcId="{41B31D44-E89F-CA47-BE6D-02529601F3A7}" destId="{1FEB9027-E508-1044-9C98-9DF3D447F5B0}" srcOrd="0" destOrd="0" presId="urn:microsoft.com/office/officeart/2005/8/layout/process1"/>
    <dgm:cxn modelId="{44C6BDA3-F40E-7942-A8F0-7A45F720296C}" type="presParOf" srcId="{41B31D44-E89F-CA47-BE6D-02529601F3A7}" destId="{E1F6D122-8734-5B42-8064-8117852205EA}" srcOrd="1" destOrd="0" presId="urn:microsoft.com/office/officeart/2005/8/layout/process1"/>
    <dgm:cxn modelId="{B2DF5306-57D6-6F42-BE6F-8B9BC30B468F}" type="presParOf" srcId="{E1F6D122-8734-5B42-8064-8117852205EA}" destId="{463C412F-8BB0-5945-B4DD-5ED88B9E0F2B}" srcOrd="0" destOrd="0" presId="urn:microsoft.com/office/officeart/2005/8/layout/process1"/>
    <dgm:cxn modelId="{727C1855-2AAE-1149-9177-3B6107CCF258}" type="presParOf" srcId="{41B31D44-E89F-CA47-BE6D-02529601F3A7}" destId="{65BEAF0E-BEA3-2A49-9C82-3B0826615186}" srcOrd="2" destOrd="0" presId="urn:microsoft.com/office/officeart/2005/8/layout/process1"/>
    <dgm:cxn modelId="{26A37181-B942-2140-B106-5591006122F5}" type="presParOf" srcId="{41B31D44-E89F-CA47-BE6D-02529601F3A7}" destId="{1945400E-843D-B24F-AE97-9EEA8E1A8928}" srcOrd="3" destOrd="0" presId="urn:microsoft.com/office/officeart/2005/8/layout/process1"/>
    <dgm:cxn modelId="{9C0B0D3C-67D0-1D4B-A4BC-6D555E2EAAE8}" type="presParOf" srcId="{1945400E-843D-B24F-AE97-9EEA8E1A8928}" destId="{CDE323E4-B58D-934D-A0C2-A01DA9622568}" srcOrd="0" destOrd="0" presId="urn:microsoft.com/office/officeart/2005/8/layout/process1"/>
    <dgm:cxn modelId="{7178D1EF-1898-264B-B43D-F30AD1B8F583}" type="presParOf" srcId="{41B31D44-E89F-CA47-BE6D-02529601F3A7}" destId="{28604D6F-15CA-164F-BBC9-77351C69D209}" srcOrd="4" destOrd="0" presId="urn:microsoft.com/office/officeart/2005/8/layout/process1"/>
    <dgm:cxn modelId="{75CCF93D-9FC1-AD4A-AE88-85F8DA22D40A}" type="presParOf" srcId="{41B31D44-E89F-CA47-BE6D-02529601F3A7}" destId="{516AA714-F0A2-554E-BAC4-2600BA9753D3}" srcOrd="5" destOrd="0" presId="urn:microsoft.com/office/officeart/2005/8/layout/process1"/>
    <dgm:cxn modelId="{7FB63CB6-166B-2F42-AF1D-329B4F4A70B4}" type="presParOf" srcId="{516AA714-F0A2-554E-BAC4-2600BA9753D3}" destId="{176ABE91-C3A3-F24E-B189-E0659C37E5A8}" srcOrd="0" destOrd="0" presId="urn:microsoft.com/office/officeart/2005/8/layout/process1"/>
    <dgm:cxn modelId="{48AED4C1-8ED9-2D44-A240-F0334AF7766F}" type="presParOf" srcId="{41B31D44-E89F-CA47-BE6D-02529601F3A7}" destId="{84450CB9-ACF9-4A47-9F01-69145556AF34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EB9027-E508-1044-9C98-9DF3D447F5B0}">
      <dsp:nvSpPr>
        <dsp:cNvPr id="0" name=""/>
        <dsp:cNvSpPr/>
      </dsp:nvSpPr>
      <dsp:spPr>
        <a:xfrm>
          <a:off x="0" y="0"/>
          <a:ext cx="1232281" cy="58510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500" kern="1200" dirty="0" smtClean="0"/>
            <a:t>获得一台</a:t>
          </a:r>
          <a:r>
            <a:rPr lang="en-US" altLang="zh-CN" sz="1500" kern="1200" dirty="0" smtClean="0"/>
            <a:t>hive</a:t>
          </a:r>
          <a:r>
            <a:rPr lang="zh-CN" altLang="en-US" sz="1500" kern="1200" dirty="0" smtClean="0"/>
            <a:t>客户端</a:t>
          </a:r>
          <a:endParaRPr lang="zh-CN" altLang="en-US" sz="1500" kern="1200" dirty="0"/>
        </a:p>
      </dsp:txBody>
      <dsp:txXfrm>
        <a:off x="17137" y="17137"/>
        <a:ext cx="1198007" cy="550833"/>
      </dsp:txXfrm>
    </dsp:sp>
    <dsp:sp modelId="{E1F6D122-8734-5B42-8064-8117852205EA}">
      <dsp:nvSpPr>
        <dsp:cNvPr id="0" name=""/>
        <dsp:cNvSpPr/>
      </dsp:nvSpPr>
      <dsp:spPr>
        <a:xfrm>
          <a:off x="1356214" y="139750"/>
          <a:ext cx="262737" cy="305605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200" kern="1200"/>
        </a:p>
      </dsp:txBody>
      <dsp:txXfrm>
        <a:off x="1356214" y="200871"/>
        <a:ext cx="183916" cy="183363"/>
      </dsp:txXfrm>
    </dsp:sp>
    <dsp:sp modelId="{65BEAF0E-BEA3-2A49-9C82-3B0826615186}">
      <dsp:nvSpPr>
        <dsp:cNvPr id="0" name=""/>
        <dsp:cNvSpPr/>
      </dsp:nvSpPr>
      <dsp:spPr>
        <a:xfrm>
          <a:off x="1728012" y="0"/>
          <a:ext cx="1232281" cy="58510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500" kern="1200" dirty="0" smtClean="0"/>
            <a:t>书写</a:t>
          </a:r>
          <a:r>
            <a:rPr lang="en-US" altLang="zh-CN" sz="1500" kern="1200" dirty="0" smtClean="0"/>
            <a:t>hive</a:t>
          </a:r>
          <a:r>
            <a:rPr lang="zh-CN" altLang="en-US" sz="1500" kern="1200" dirty="0" smtClean="0"/>
            <a:t> </a:t>
          </a:r>
          <a:r>
            <a:rPr lang="en-US" altLang="zh-CN" sz="1500" kern="1200" dirty="0" err="1" smtClean="0"/>
            <a:t>sql</a:t>
          </a:r>
          <a:endParaRPr lang="zh-CN" altLang="en-US" sz="1500" kern="1200" dirty="0"/>
        </a:p>
      </dsp:txBody>
      <dsp:txXfrm>
        <a:off x="1745149" y="17137"/>
        <a:ext cx="1198007" cy="550833"/>
      </dsp:txXfrm>
    </dsp:sp>
    <dsp:sp modelId="{1945400E-843D-B24F-AE97-9EEA8E1A8928}">
      <dsp:nvSpPr>
        <dsp:cNvPr id="0" name=""/>
        <dsp:cNvSpPr/>
      </dsp:nvSpPr>
      <dsp:spPr>
        <a:xfrm>
          <a:off x="3083522" y="139750"/>
          <a:ext cx="261243" cy="305605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200" kern="1200"/>
        </a:p>
      </dsp:txBody>
      <dsp:txXfrm>
        <a:off x="3083522" y="200871"/>
        <a:ext cx="182870" cy="183363"/>
      </dsp:txXfrm>
    </dsp:sp>
    <dsp:sp modelId="{28604D6F-15CA-164F-BBC9-77351C69D209}">
      <dsp:nvSpPr>
        <dsp:cNvPr id="0" name=""/>
        <dsp:cNvSpPr/>
      </dsp:nvSpPr>
      <dsp:spPr>
        <a:xfrm>
          <a:off x="3453206" y="0"/>
          <a:ext cx="1232281" cy="58510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500" kern="1200" dirty="0" smtClean="0"/>
            <a:t>将结果拷贝到</a:t>
          </a:r>
          <a:r>
            <a:rPr lang="en-US" altLang="zh-CN" sz="1500" kern="1200" dirty="0" smtClean="0"/>
            <a:t>excel</a:t>
          </a:r>
          <a:endParaRPr lang="zh-CN" altLang="en-US" sz="1500" kern="1200" dirty="0"/>
        </a:p>
      </dsp:txBody>
      <dsp:txXfrm>
        <a:off x="3470343" y="17137"/>
        <a:ext cx="1198007" cy="550833"/>
      </dsp:txXfrm>
    </dsp:sp>
    <dsp:sp modelId="{516AA714-F0A2-554E-BAC4-2600BA9753D3}">
      <dsp:nvSpPr>
        <dsp:cNvPr id="0" name=""/>
        <dsp:cNvSpPr/>
      </dsp:nvSpPr>
      <dsp:spPr>
        <a:xfrm>
          <a:off x="4808716" y="139750"/>
          <a:ext cx="261243" cy="305605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200" kern="1200"/>
        </a:p>
      </dsp:txBody>
      <dsp:txXfrm>
        <a:off x="4808716" y="200871"/>
        <a:ext cx="182870" cy="183363"/>
      </dsp:txXfrm>
    </dsp:sp>
    <dsp:sp modelId="{84450CB9-ACF9-4A47-9F01-69145556AF34}">
      <dsp:nvSpPr>
        <dsp:cNvPr id="0" name=""/>
        <dsp:cNvSpPr/>
      </dsp:nvSpPr>
      <dsp:spPr>
        <a:xfrm>
          <a:off x="5178401" y="0"/>
          <a:ext cx="1232281" cy="58510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500" kern="1200" dirty="0" smtClean="0"/>
            <a:t>整理结果绘制图表</a:t>
          </a:r>
          <a:endParaRPr lang="zh-CN" altLang="en-US" sz="1500" kern="1200" dirty="0"/>
        </a:p>
      </dsp:txBody>
      <dsp:txXfrm>
        <a:off x="5195538" y="17137"/>
        <a:ext cx="1198007" cy="55083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EB9027-E508-1044-9C98-9DF3D447F5B0}">
      <dsp:nvSpPr>
        <dsp:cNvPr id="0" name=""/>
        <dsp:cNvSpPr/>
      </dsp:nvSpPr>
      <dsp:spPr>
        <a:xfrm>
          <a:off x="0" y="0"/>
          <a:ext cx="1232281" cy="58510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500" kern="1200" dirty="0" smtClean="0"/>
            <a:t>获得一台</a:t>
          </a:r>
          <a:r>
            <a:rPr lang="en-US" altLang="zh-CN" sz="1500" kern="1200" dirty="0" smtClean="0"/>
            <a:t>hive</a:t>
          </a:r>
          <a:r>
            <a:rPr lang="zh-CN" altLang="en-US" sz="1500" kern="1200" dirty="0" smtClean="0"/>
            <a:t>客户端</a:t>
          </a:r>
          <a:endParaRPr lang="zh-CN" altLang="en-US" sz="1500" kern="1200" dirty="0"/>
        </a:p>
      </dsp:txBody>
      <dsp:txXfrm>
        <a:off x="17137" y="17137"/>
        <a:ext cx="1198007" cy="550833"/>
      </dsp:txXfrm>
    </dsp:sp>
    <dsp:sp modelId="{E1F6D122-8734-5B42-8064-8117852205EA}">
      <dsp:nvSpPr>
        <dsp:cNvPr id="0" name=""/>
        <dsp:cNvSpPr/>
      </dsp:nvSpPr>
      <dsp:spPr>
        <a:xfrm>
          <a:off x="1356214" y="139750"/>
          <a:ext cx="262737" cy="305605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200" kern="1200"/>
        </a:p>
      </dsp:txBody>
      <dsp:txXfrm>
        <a:off x="1356214" y="200871"/>
        <a:ext cx="183916" cy="183363"/>
      </dsp:txXfrm>
    </dsp:sp>
    <dsp:sp modelId="{65BEAF0E-BEA3-2A49-9C82-3B0826615186}">
      <dsp:nvSpPr>
        <dsp:cNvPr id="0" name=""/>
        <dsp:cNvSpPr/>
      </dsp:nvSpPr>
      <dsp:spPr>
        <a:xfrm>
          <a:off x="1728012" y="0"/>
          <a:ext cx="1232281" cy="58510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500" kern="1200" dirty="0" smtClean="0"/>
            <a:t>书写</a:t>
          </a:r>
          <a:r>
            <a:rPr lang="en-US" altLang="zh-CN" sz="1500" kern="1200" dirty="0" smtClean="0"/>
            <a:t>hive</a:t>
          </a:r>
          <a:r>
            <a:rPr lang="zh-CN" altLang="en-US" sz="1500" kern="1200" dirty="0" smtClean="0"/>
            <a:t> </a:t>
          </a:r>
          <a:r>
            <a:rPr lang="en-US" altLang="zh-CN" sz="1500" kern="1200" dirty="0" err="1" smtClean="0"/>
            <a:t>sql</a:t>
          </a:r>
          <a:endParaRPr lang="zh-CN" altLang="en-US" sz="1500" kern="1200" dirty="0"/>
        </a:p>
      </dsp:txBody>
      <dsp:txXfrm>
        <a:off x="1745149" y="17137"/>
        <a:ext cx="1198007" cy="550833"/>
      </dsp:txXfrm>
    </dsp:sp>
    <dsp:sp modelId="{1945400E-843D-B24F-AE97-9EEA8E1A8928}">
      <dsp:nvSpPr>
        <dsp:cNvPr id="0" name=""/>
        <dsp:cNvSpPr/>
      </dsp:nvSpPr>
      <dsp:spPr>
        <a:xfrm>
          <a:off x="3083522" y="139750"/>
          <a:ext cx="261243" cy="305605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200" kern="1200"/>
        </a:p>
      </dsp:txBody>
      <dsp:txXfrm>
        <a:off x="3083522" y="200871"/>
        <a:ext cx="182870" cy="183363"/>
      </dsp:txXfrm>
    </dsp:sp>
    <dsp:sp modelId="{28604D6F-15CA-164F-BBC9-77351C69D209}">
      <dsp:nvSpPr>
        <dsp:cNvPr id="0" name=""/>
        <dsp:cNvSpPr/>
      </dsp:nvSpPr>
      <dsp:spPr>
        <a:xfrm>
          <a:off x="3453206" y="0"/>
          <a:ext cx="1232281" cy="58510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500" kern="1200" dirty="0" smtClean="0"/>
            <a:t>将结果拷贝到</a:t>
          </a:r>
          <a:r>
            <a:rPr lang="en-US" altLang="zh-CN" sz="1500" kern="1200" dirty="0" smtClean="0"/>
            <a:t>excel</a:t>
          </a:r>
          <a:endParaRPr lang="zh-CN" altLang="en-US" sz="1500" kern="1200" dirty="0"/>
        </a:p>
      </dsp:txBody>
      <dsp:txXfrm>
        <a:off x="3470343" y="17137"/>
        <a:ext cx="1198007" cy="550833"/>
      </dsp:txXfrm>
    </dsp:sp>
    <dsp:sp modelId="{516AA714-F0A2-554E-BAC4-2600BA9753D3}">
      <dsp:nvSpPr>
        <dsp:cNvPr id="0" name=""/>
        <dsp:cNvSpPr/>
      </dsp:nvSpPr>
      <dsp:spPr>
        <a:xfrm>
          <a:off x="4808716" y="139750"/>
          <a:ext cx="261243" cy="305605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200" kern="1200"/>
        </a:p>
      </dsp:txBody>
      <dsp:txXfrm>
        <a:off x="4808716" y="200871"/>
        <a:ext cx="182870" cy="183363"/>
      </dsp:txXfrm>
    </dsp:sp>
    <dsp:sp modelId="{84450CB9-ACF9-4A47-9F01-69145556AF34}">
      <dsp:nvSpPr>
        <dsp:cNvPr id="0" name=""/>
        <dsp:cNvSpPr/>
      </dsp:nvSpPr>
      <dsp:spPr>
        <a:xfrm>
          <a:off x="5178401" y="0"/>
          <a:ext cx="1232281" cy="58510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500" kern="1200" dirty="0" smtClean="0"/>
            <a:t>整理结果绘制图表</a:t>
          </a:r>
          <a:endParaRPr lang="zh-CN" altLang="en-US" sz="1500" kern="1200" dirty="0"/>
        </a:p>
      </dsp:txBody>
      <dsp:txXfrm>
        <a:off x="5195538" y="17137"/>
        <a:ext cx="1198007" cy="55083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EB9027-E508-1044-9C98-9DF3D447F5B0}">
      <dsp:nvSpPr>
        <dsp:cNvPr id="0" name=""/>
        <dsp:cNvSpPr/>
      </dsp:nvSpPr>
      <dsp:spPr>
        <a:xfrm>
          <a:off x="0" y="0"/>
          <a:ext cx="1232281" cy="58510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500" kern="1200" dirty="0" smtClean="0"/>
            <a:t>获得一台</a:t>
          </a:r>
          <a:r>
            <a:rPr lang="en-US" altLang="zh-CN" sz="1500" kern="1200" dirty="0" smtClean="0"/>
            <a:t>hive</a:t>
          </a:r>
          <a:r>
            <a:rPr lang="zh-CN" altLang="en-US" sz="1500" kern="1200" dirty="0" smtClean="0"/>
            <a:t>客户端</a:t>
          </a:r>
          <a:endParaRPr lang="zh-CN" altLang="en-US" sz="1500" kern="1200" dirty="0"/>
        </a:p>
      </dsp:txBody>
      <dsp:txXfrm>
        <a:off x="17137" y="17137"/>
        <a:ext cx="1198007" cy="550833"/>
      </dsp:txXfrm>
    </dsp:sp>
    <dsp:sp modelId="{E1F6D122-8734-5B42-8064-8117852205EA}">
      <dsp:nvSpPr>
        <dsp:cNvPr id="0" name=""/>
        <dsp:cNvSpPr/>
      </dsp:nvSpPr>
      <dsp:spPr>
        <a:xfrm>
          <a:off x="1356214" y="139750"/>
          <a:ext cx="262737" cy="305605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200" kern="1200"/>
        </a:p>
      </dsp:txBody>
      <dsp:txXfrm>
        <a:off x="1356214" y="200871"/>
        <a:ext cx="183916" cy="183363"/>
      </dsp:txXfrm>
    </dsp:sp>
    <dsp:sp modelId="{65BEAF0E-BEA3-2A49-9C82-3B0826615186}">
      <dsp:nvSpPr>
        <dsp:cNvPr id="0" name=""/>
        <dsp:cNvSpPr/>
      </dsp:nvSpPr>
      <dsp:spPr>
        <a:xfrm>
          <a:off x="1728012" y="0"/>
          <a:ext cx="1232281" cy="58510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500" kern="1200" dirty="0" smtClean="0"/>
            <a:t>书写</a:t>
          </a:r>
          <a:r>
            <a:rPr lang="en-US" altLang="zh-CN" sz="1500" kern="1200" dirty="0" smtClean="0"/>
            <a:t>hive</a:t>
          </a:r>
          <a:r>
            <a:rPr lang="zh-CN" altLang="en-US" sz="1500" kern="1200" dirty="0" smtClean="0"/>
            <a:t> </a:t>
          </a:r>
          <a:r>
            <a:rPr lang="en-US" altLang="zh-CN" sz="1500" kern="1200" dirty="0" err="1" smtClean="0"/>
            <a:t>sql</a:t>
          </a:r>
          <a:endParaRPr lang="zh-CN" altLang="en-US" sz="1500" kern="1200" dirty="0"/>
        </a:p>
      </dsp:txBody>
      <dsp:txXfrm>
        <a:off x="1745149" y="17137"/>
        <a:ext cx="1198007" cy="550833"/>
      </dsp:txXfrm>
    </dsp:sp>
    <dsp:sp modelId="{1945400E-843D-B24F-AE97-9EEA8E1A8928}">
      <dsp:nvSpPr>
        <dsp:cNvPr id="0" name=""/>
        <dsp:cNvSpPr/>
      </dsp:nvSpPr>
      <dsp:spPr>
        <a:xfrm>
          <a:off x="3083522" y="139750"/>
          <a:ext cx="261243" cy="305605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200" kern="1200"/>
        </a:p>
      </dsp:txBody>
      <dsp:txXfrm>
        <a:off x="3083522" y="200871"/>
        <a:ext cx="182870" cy="183363"/>
      </dsp:txXfrm>
    </dsp:sp>
    <dsp:sp modelId="{28604D6F-15CA-164F-BBC9-77351C69D209}">
      <dsp:nvSpPr>
        <dsp:cNvPr id="0" name=""/>
        <dsp:cNvSpPr/>
      </dsp:nvSpPr>
      <dsp:spPr>
        <a:xfrm>
          <a:off x="3453206" y="0"/>
          <a:ext cx="1232281" cy="58510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500" kern="1200" dirty="0" smtClean="0"/>
            <a:t>将结果拷贝到</a:t>
          </a:r>
          <a:r>
            <a:rPr lang="en-US" altLang="zh-CN" sz="1500" kern="1200" dirty="0" smtClean="0"/>
            <a:t>excel</a:t>
          </a:r>
          <a:endParaRPr lang="zh-CN" altLang="en-US" sz="1500" kern="1200" dirty="0"/>
        </a:p>
      </dsp:txBody>
      <dsp:txXfrm>
        <a:off x="3470343" y="17137"/>
        <a:ext cx="1198007" cy="550833"/>
      </dsp:txXfrm>
    </dsp:sp>
    <dsp:sp modelId="{516AA714-F0A2-554E-BAC4-2600BA9753D3}">
      <dsp:nvSpPr>
        <dsp:cNvPr id="0" name=""/>
        <dsp:cNvSpPr/>
      </dsp:nvSpPr>
      <dsp:spPr>
        <a:xfrm>
          <a:off x="4808716" y="139750"/>
          <a:ext cx="261243" cy="305605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200" kern="1200"/>
        </a:p>
      </dsp:txBody>
      <dsp:txXfrm>
        <a:off x="4808716" y="200871"/>
        <a:ext cx="182870" cy="183363"/>
      </dsp:txXfrm>
    </dsp:sp>
    <dsp:sp modelId="{84450CB9-ACF9-4A47-9F01-69145556AF34}">
      <dsp:nvSpPr>
        <dsp:cNvPr id="0" name=""/>
        <dsp:cNvSpPr/>
      </dsp:nvSpPr>
      <dsp:spPr>
        <a:xfrm>
          <a:off x="5178401" y="0"/>
          <a:ext cx="1232281" cy="58510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500" kern="1200" dirty="0" smtClean="0"/>
            <a:t>整理结果绘制图表</a:t>
          </a:r>
          <a:endParaRPr lang="zh-CN" altLang="en-US" sz="1500" kern="1200" dirty="0"/>
        </a:p>
      </dsp:txBody>
      <dsp:txXfrm>
        <a:off x="5195538" y="17137"/>
        <a:ext cx="1198007" cy="55083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EB9027-E508-1044-9C98-9DF3D447F5B0}">
      <dsp:nvSpPr>
        <dsp:cNvPr id="0" name=""/>
        <dsp:cNvSpPr/>
      </dsp:nvSpPr>
      <dsp:spPr>
        <a:xfrm>
          <a:off x="0" y="0"/>
          <a:ext cx="1232281" cy="58510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 smtClean="0"/>
            <a:t>求助数据平台组，提需求</a:t>
          </a:r>
          <a:endParaRPr lang="zh-CN" altLang="en-US" sz="1200" kern="1200" dirty="0"/>
        </a:p>
      </dsp:txBody>
      <dsp:txXfrm>
        <a:off x="17137" y="17137"/>
        <a:ext cx="1198007" cy="550833"/>
      </dsp:txXfrm>
    </dsp:sp>
    <dsp:sp modelId="{E1F6D122-8734-5B42-8064-8117852205EA}">
      <dsp:nvSpPr>
        <dsp:cNvPr id="0" name=""/>
        <dsp:cNvSpPr/>
      </dsp:nvSpPr>
      <dsp:spPr>
        <a:xfrm>
          <a:off x="1356214" y="139750"/>
          <a:ext cx="262737" cy="305605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000" kern="1200"/>
        </a:p>
      </dsp:txBody>
      <dsp:txXfrm>
        <a:off x="1356214" y="200871"/>
        <a:ext cx="183916" cy="183363"/>
      </dsp:txXfrm>
    </dsp:sp>
    <dsp:sp modelId="{65BEAF0E-BEA3-2A49-9C82-3B0826615186}">
      <dsp:nvSpPr>
        <dsp:cNvPr id="0" name=""/>
        <dsp:cNvSpPr/>
      </dsp:nvSpPr>
      <dsp:spPr>
        <a:xfrm>
          <a:off x="1728012" y="0"/>
          <a:ext cx="1232281" cy="58510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 smtClean="0"/>
            <a:t>等待数据平台组处理后获得结果</a:t>
          </a:r>
          <a:endParaRPr lang="zh-CN" altLang="en-US" sz="1200" kern="1200" dirty="0"/>
        </a:p>
      </dsp:txBody>
      <dsp:txXfrm>
        <a:off x="1745149" y="17137"/>
        <a:ext cx="1198007" cy="550833"/>
      </dsp:txXfrm>
    </dsp:sp>
    <dsp:sp modelId="{1945400E-843D-B24F-AE97-9EEA8E1A8928}">
      <dsp:nvSpPr>
        <dsp:cNvPr id="0" name=""/>
        <dsp:cNvSpPr/>
      </dsp:nvSpPr>
      <dsp:spPr>
        <a:xfrm>
          <a:off x="3083522" y="139750"/>
          <a:ext cx="261243" cy="305605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000" kern="1200"/>
        </a:p>
      </dsp:txBody>
      <dsp:txXfrm>
        <a:off x="3083522" y="200871"/>
        <a:ext cx="182870" cy="183363"/>
      </dsp:txXfrm>
    </dsp:sp>
    <dsp:sp modelId="{28604D6F-15CA-164F-BBC9-77351C69D209}">
      <dsp:nvSpPr>
        <dsp:cNvPr id="0" name=""/>
        <dsp:cNvSpPr/>
      </dsp:nvSpPr>
      <dsp:spPr>
        <a:xfrm>
          <a:off x="3453206" y="0"/>
          <a:ext cx="1232281" cy="58510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 smtClean="0"/>
            <a:t>将结果拷贝到</a:t>
          </a:r>
          <a:r>
            <a:rPr lang="en-US" altLang="zh-CN" sz="1200" kern="1200" dirty="0" smtClean="0"/>
            <a:t>excel</a:t>
          </a:r>
          <a:endParaRPr lang="zh-CN" altLang="en-US" sz="1200" kern="1200" dirty="0"/>
        </a:p>
      </dsp:txBody>
      <dsp:txXfrm>
        <a:off x="3470343" y="17137"/>
        <a:ext cx="1198007" cy="550833"/>
      </dsp:txXfrm>
    </dsp:sp>
    <dsp:sp modelId="{516AA714-F0A2-554E-BAC4-2600BA9753D3}">
      <dsp:nvSpPr>
        <dsp:cNvPr id="0" name=""/>
        <dsp:cNvSpPr/>
      </dsp:nvSpPr>
      <dsp:spPr>
        <a:xfrm>
          <a:off x="4808716" y="139750"/>
          <a:ext cx="261243" cy="305605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000" kern="1200"/>
        </a:p>
      </dsp:txBody>
      <dsp:txXfrm>
        <a:off x="4808716" y="200871"/>
        <a:ext cx="182870" cy="183363"/>
      </dsp:txXfrm>
    </dsp:sp>
    <dsp:sp modelId="{84450CB9-ACF9-4A47-9F01-69145556AF34}">
      <dsp:nvSpPr>
        <dsp:cNvPr id="0" name=""/>
        <dsp:cNvSpPr/>
      </dsp:nvSpPr>
      <dsp:spPr>
        <a:xfrm>
          <a:off x="5178401" y="0"/>
          <a:ext cx="1232281" cy="58510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 smtClean="0"/>
            <a:t>整理结果绘制图表</a:t>
          </a:r>
          <a:endParaRPr lang="zh-CN" altLang="en-US" sz="1200" kern="1200" dirty="0"/>
        </a:p>
      </dsp:txBody>
      <dsp:txXfrm>
        <a:off x="5195538" y="17137"/>
        <a:ext cx="1198007" cy="55083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4E7CC4-2180-814D-AAD2-3F5CD8693FA6}" type="datetimeFigureOut">
              <a:rPr kumimoji="1" lang="zh-CN" altLang="en-US" smtClean="0"/>
              <a:t>12/29/14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F66495-C02F-E94B-8193-03979F2B892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648304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dirty="0" smtClean="0">
                <a:latin typeface="微软雅黑"/>
                <a:ea typeface="微软雅黑"/>
                <a:cs typeface="微软雅黑"/>
              </a:rPr>
              <a:t>，我们这次分享的目的就是为了向大家推荐一个便捷的</a:t>
            </a:r>
            <a:r>
              <a:rPr kumimoji="1" lang="en-US" altLang="zh-CN" sz="1200" dirty="0" smtClean="0">
                <a:latin typeface="微软雅黑"/>
                <a:ea typeface="微软雅黑"/>
                <a:cs typeface="微软雅黑"/>
              </a:rPr>
              <a:t>hive</a:t>
            </a:r>
            <a:r>
              <a:rPr kumimoji="1" lang="zh-CN" altLang="en-US" sz="1200" dirty="0" smtClean="0">
                <a:latin typeface="微软雅黑"/>
                <a:ea typeface="微软雅黑"/>
                <a:cs typeface="微软雅黑"/>
              </a:rPr>
              <a:t>图形化界面，大大的简化数据计算和数据分析过程。大纲如下：</a:t>
            </a:r>
            <a:r>
              <a:rPr kumimoji="1" lang="en-US" altLang="zh-CN" sz="1200" dirty="0" smtClean="0">
                <a:latin typeface="微软雅黑"/>
                <a:ea typeface="微软雅黑"/>
                <a:cs typeface="微软雅黑"/>
              </a:rPr>
              <a:t>1</a:t>
            </a:r>
            <a:r>
              <a:rPr kumimoji="1" lang="zh-CN" altLang="en-US" sz="1200" dirty="0" smtClean="0">
                <a:latin typeface="微软雅黑"/>
                <a:ea typeface="微软雅黑"/>
                <a:cs typeface="微软雅黑"/>
              </a:rPr>
              <a:t>、总结数据计算现状，现状中存在的问题，也就是我们提供这项服务的背景。</a:t>
            </a:r>
            <a:r>
              <a:rPr kumimoji="1" lang="en-US" altLang="zh-CN" sz="1200" dirty="0" smtClean="0">
                <a:latin typeface="微软雅黑"/>
                <a:ea typeface="微软雅黑"/>
                <a:cs typeface="微软雅黑"/>
              </a:rPr>
              <a:t>2</a:t>
            </a:r>
            <a:r>
              <a:rPr kumimoji="1" lang="zh-CN" altLang="en-US" sz="1200" dirty="0" smtClean="0">
                <a:latin typeface="微软雅黑"/>
                <a:ea typeface="微软雅黑"/>
                <a:cs typeface="微软雅黑"/>
              </a:rPr>
              <a:t>、</a:t>
            </a:r>
            <a:r>
              <a:rPr kumimoji="1" lang="en-US" altLang="zh-CN" sz="1200" dirty="0" smtClean="0">
                <a:latin typeface="微软雅黑"/>
                <a:ea typeface="微软雅黑"/>
                <a:cs typeface="微软雅黑"/>
              </a:rPr>
              <a:t>hue</a:t>
            </a:r>
            <a:r>
              <a:rPr kumimoji="1" lang="zh-CN" altLang="en-US" sz="1200" dirty="0" smtClean="0">
                <a:latin typeface="微软雅黑"/>
                <a:ea typeface="微软雅黑"/>
                <a:cs typeface="微软雅黑"/>
              </a:rPr>
              <a:t>这个软件正好就是为解决目前存在问题而生的，介绍</a:t>
            </a:r>
            <a:r>
              <a:rPr kumimoji="1" lang="en-US" altLang="zh-CN" sz="1200" dirty="0" smtClean="0">
                <a:latin typeface="微软雅黑"/>
                <a:ea typeface="微软雅黑"/>
                <a:cs typeface="微软雅黑"/>
              </a:rPr>
              <a:t>hue</a:t>
            </a:r>
            <a:r>
              <a:rPr kumimoji="1" lang="zh-CN" altLang="en-US" sz="1200" dirty="0" smtClean="0">
                <a:latin typeface="微软雅黑"/>
                <a:ea typeface="微软雅黑"/>
                <a:cs typeface="微软雅黑"/>
              </a:rPr>
              <a:t>强大的功能。</a:t>
            </a:r>
            <a:r>
              <a:rPr kumimoji="1" lang="en-US" altLang="zh-CN" sz="1200" dirty="0" smtClean="0">
                <a:latin typeface="微软雅黑"/>
                <a:ea typeface="微软雅黑"/>
                <a:cs typeface="微软雅黑"/>
              </a:rPr>
              <a:t>3</a:t>
            </a:r>
            <a:r>
              <a:rPr kumimoji="1" lang="zh-CN" altLang="en-US" sz="1200" dirty="0" smtClean="0">
                <a:latin typeface="微软雅黑"/>
                <a:ea typeface="微软雅黑"/>
                <a:cs typeface="微软雅黑"/>
              </a:rPr>
              <a:t>、我们向大家开放的是</a:t>
            </a:r>
            <a:r>
              <a:rPr kumimoji="1" lang="en-US" altLang="zh-CN" sz="1200" dirty="0" smtClean="0">
                <a:latin typeface="微软雅黑"/>
                <a:ea typeface="微软雅黑"/>
                <a:cs typeface="微软雅黑"/>
              </a:rPr>
              <a:t>hue</a:t>
            </a:r>
            <a:r>
              <a:rPr kumimoji="1" lang="zh-CN" altLang="en-US" sz="1200" dirty="0" smtClean="0">
                <a:latin typeface="微软雅黑"/>
                <a:ea typeface="微软雅黑"/>
                <a:cs typeface="微软雅黑"/>
              </a:rPr>
              <a:t>的一部分功能，并对这部分功能进行了个性化的改造，适用现在的应用场景。</a:t>
            </a:r>
            <a:r>
              <a:rPr kumimoji="1" lang="en-US" altLang="zh-CN" sz="1200" dirty="0" smtClean="0">
                <a:latin typeface="微软雅黑"/>
                <a:ea typeface="微软雅黑"/>
                <a:cs typeface="微软雅黑"/>
              </a:rPr>
              <a:t>4</a:t>
            </a:r>
            <a:r>
              <a:rPr kumimoji="1" lang="zh-CN" altLang="en-US" sz="1200" dirty="0" smtClean="0">
                <a:latin typeface="微软雅黑"/>
                <a:ea typeface="微软雅黑"/>
                <a:cs typeface="微软雅黑"/>
              </a:rPr>
              <a:t>、介绍针对这个系统，</a:t>
            </a:r>
            <a:r>
              <a:rPr kumimoji="1" lang="en-US" altLang="zh-CN" sz="1200" dirty="0" err="1" smtClean="0">
                <a:latin typeface="微软雅黑"/>
                <a:ea typeface="微软雅黑"/>
                <a:cs typeface="微软雅黑"/>
              </a:rPr>
              <a:t>dm</a:t>
            </a:r>
            <a:r>
              <a:rPr kumimoji="1" lang="zh-CN" altLang="en-US" sz="1200" dirty="0" smtClean="0">
                <a:latin typeface="微软雅黑"/>
                <a:ea typeface="微软雅黑"/>
                <a:cs typeface="微软雅黑"/>
              </a:rPr>
              <a:t>组所提供的服务。</a:t>
            </a:r>
            <a:r>
              <a:rPr kumimoji="1" lang="en-US" altLang="zh-CN" sz="1200" dirty="0" smtClean="0">
                <a:latin typeface="微软雅黑"/>
                <a:ea typeface="微软雅黑"/>
                <a:cs typeface="微软雅黑"/>
              </a:rPr>
              <a:t>5</a:t>
            </a:r>
            <a:r>
              <a:rPr kumimoji="1" lang="zh-CN" altLang="en-US" sz="1200" dirty="0" smtClean="0">
                <a:latin typeface="微软雅黑"/>
                <a:ea typeface="微软雅黑"/>
                <a:cs typeface="微软雅黑"/>
              </a:rPr>
              <a:t>系统的未来规划。</a:t>
            </a:r>
            <a:endParaRPr kumimoji="1" lang="en-US" altLang="zh-CN" sz="1200" dirty="0" smtClean="0">
              <a:latin typeface="微软雅黑"/>
              <a:ea typeface="微软雅黑"/>
              <a:cs typeface="微软雅黑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F66495-C02F-E94B-8193-03979F2B892A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902186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dirty="0" smtClean="0">
                <a:latin typeface="微软雅黑"/>
                <a:ea typeface="微软雅黑"/>
                <a:cs typeface="微软雅黑"/>
              </a:rPr>
              <a:t>我们需要大家踊跃使用，发现问题，我们会采纳大家的意见。</a:t>
            </a:r>
            <a:endParaRPr kumimoji="1" lang="en-US" altLang="zh-CN" sz="1200" dirty="0" smtClean="0">
              <a:latin typeface="微软雅黑"/>
              <a:ea typeface="微软雅黑"/>
              <a:cs typeface="微软雅黑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dirty="0" smtClean="0">
                <a:latin typeface="微软雅黑"/>
                <a:ea typeface="微软雅黑"/>
                <a:cs typeface="微软雅黑"/>
              </a:rPr>
              <a:t>用户的开通十分简单：</a:t>
            </a:r>
            <a:endParaRPr kumimoji="1" lang="en-US" altLang="zh-CN" sz="1200" dirty="0" smtClean="0">
              <a:latin typeface="微软雅黑"/>
              <a:ea typeface="微软雅黑"/>
              <a:cs typeface="微软雅黑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F66495-C02F-E94B-8193-03979F2B892A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902186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dirty="0" smtClean="0">
                <a:latin typeface="微软雅黑"/>
                <a:ea typeface="微软雅黑"/>
                <a:cs typeface="微软雅黑"/>
              </a:rPr>
              <a:t>比如这是</a:t>
            </a:r>
            <a:r>
              <a:rPr kumimoji="1" lang="en-US" altLang="zh-CN" sz="1200" dirty="0" err="1" smtClean="0">
                <a:latin typeface="微软雅黑"/>
                <a:ea typeface="微软雅黑"/>
                <a:cs typeface="微软雅黑"/>
              </a:rPr>
              <a:t>rc</a:t>
            </a:r>
            <a:r>
              <a:rPr kumimoji="1" lang="zh-CN" altLang="en-US" sz="1200" dirty="0" smtClean="0">
                <a:latin typeface="微软雅黑"/>
                <a:ea typeface="微软雅黑"/>
                <a:cs typeface="微软雅黑"/>
              </a:rPr>
              <a:t>用户登录的，</a:t>
            </a:r>
            <a:endParaRPr kumimoji="1" lang="en-US" altLang="zh-CN" sz="1200" dirty="0" smtClean="0">
              <a:latin typeface="微软雅黑"/>
              <a:ea typeface="微软雅黑"/>
              <a:cs typeface="微软雅黑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F66495-C02F-E94B-8193-03979F2B892A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902186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dirty="0" smtClean="0">
                <a:latin typeface="微软雅黑"/>
                <a:ea typeface="微软雅黑"/>
                <a:cs typeface="微软雅黑"/>
              </a:rPr>
              <a:t>用户管理界面，可以修改密码。</a:t>
            </a:r>
            <a:endParaRPr kumimoji="1" lang="en-US" altLang="zh-CN" sz="1200" dirty="0" smtClean="0">
              <a:latin typeface="微软雅黑"/>
              <a:ea typeface="微软雅黑"/>
              <a:cs typeface="微软雅黑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F66495-C02F-E94B-8193-03979F2B892A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902186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200" dirty="0" smtClean="0">
                <a:latin typeface="微软雅黑"/>
                <a:ea typeface="微软雅黑"/>
                <a:cs typeface="微软雅黑"/>
              </a:rPr>
              <a:t>Job</a:t>
            </a:r>
            <a:r>
              <a:rPr kumimoji="1" lang="zh-CN" altLang="en-US" sz="1200" dirty="0" smtClean="0">
                <a:latin typeface="微软雅黑"/>
                <a:ea typeface="微软雅黑"/>
                <a:cs typeface="微软雅黑"/>
              </a:rPr>
              <a:t> </a:t>
            </a:r>
            <a:r>
              <a:rPr kumimoji="1" lang="en-US" altLang="zh-CN" sz="1200" dirty="0" smtClean="0">
                <a:latin typeface="微软雅黑"/>
                <a:ea typeface="微软雅黑"/>
                <a:cs typeface="微软雅黑"/>
              </a:rPr>
              <a:t>browser </a:t>
            </a:r>
            <a:r>
              <a:rPr kumimoji="1" lang="zh-CN" altLang="en-US" sz="1200" dirty="0" smtClean="0">
                <a:latin typeface="微软雅黑"/>
                <a:ea typeface="微软雅黑"/>
                <a:cs typeface="微软雅黑"/>
              </a:rPr>
              <a:t>界面，便于在出错时定位问题。我们的</a:t>
            </a:r>
            <a:r>
              <a:rPr kumimoji="1" lang="en-US" altLang="zh-CN" sz="1200" dirty="0" smtClean="0">
                <a:latin typeface="微软雅黑"/>
                <a:ea typeface="微软雅黑"/>
                <a:cs typeface="微软雅黑"/>
              </a:rPr>
              <a:t>hive</a:t>
            </a:r>
            <a:r>
              <a:rPr kumimoji="1" lang="en-US" altLang="en-US" sz="1200" dirty="0" smtClean="0">
                <a:latin typeface="微软雅黑"/>
                <a:ea typeface="微软雅黑"/>
                <a:cs typeface="微软雅黑"/>
              </a:rPr>
              <a:t> sql就是提交到集群上，以下面这种job的形式执行。Id哪里额就是运行的jobid，一旦出现问题，可以通过将jobid发送给dm组分析定位问题。</a:t>
            </a:r>
            <a:endParaRPr kumimoji="1" lang="en-US" altLang="zh-CN" sz="1200" dirty="0" smtClean="0">
              <a:latin typeface="微软雅黑"/>
              <a:ea typeface="微软雅黑"/>
              <a:cs typeface="微软雅黑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F66495-C02F-E94B-8193-03979F2B892A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902186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200" dirty="0" smtClean="0">
                <a:latin typeface="微软雅黑"/>
                <a:ea typeface="微软雅黑"/>
                <a:cs typeface="微软雅黑"/>
              </a:rPr>
              <a:t>Job</a:t>
            </a:r>
            <a:r>
              <a:rPr kumimoji="1" lang="zh-CN" altLang="en-US" sz="1200" dirty="0" smtClean="0">
                <a:latin typeface="微软雅黑"/>
                <a:ea typeface="微软雅黑"/>
                <a:cs typeface="微软雅黑"/>
              </a:rPr>
              <a:t> </a:t>
            </a:r>
            <a:r>
              <a:rPr kumimoji="1" lang="en-US" altLang="zh-CN" sz="1200" dirty="0" smtClean="0">
                <a:latin typeface="微软雅黑"/>
                <a:ea typeface="微软雅黑"/>
                <a:cs typeface="微软雅黑"/>
              </a:rPr>
              <a:t>browser </a:t>
            </a:r>
            <a:r>
              <a:rPr kumimoji="1" lang="zh-CN" altLang="en-US" sz="1200" dirty="0" smtClean="0">
                <a:latin typeface="微软雅黑"/>
                <a:ea typeface="微软雅黑"/>
                <a:cs typeface="微软雅黑"/>
              </a:rPr>
              <a:t>界面，便于在出错时定位问题。我们的</a:t>
            </a:r>
            <a:r>
              <a:rPr kumimoji="1" lang="en-US" altLang="zh-CN" sz="1200" dirty="0" smtClean="0">
                <a:latin typeface="微软雅黑"/>
                <a:ea typeface="微软雅黑"/>
                <a:cs typeface="微软雅黑"/>
              </a:rPr>
              <a:t>hive</a:t>
            </a:r>
            <a:r>
              <a:rPr kumimoji="1" lang="en-US" altLang="en-US" sz="1200" dirty="0" smtClean="0">
                <a:latin typeface="微软雅黑"/>
                <a:ea typeface="微软雅黑"/>
                <a:cs typeface="微软雅黑"/>
              </a:rPr>
              <a:t> sql就是提交到集群上，以下面这种job的形式执行。Id哪里额就是运行的jobid，一旦出现问题，可以通过将jobid发送给dm组分析定位问题。</a:t>
            </a:r>
            <a:endParaRPr kumimoji="1" lang="en-US" altLang="zh-CN" sz="1200" dirty="0" smtClean="0">
              <a:latin typeface="微软雅黑"/>
              <a:ea typeface="微软雅黑"/>
              <a:cs typeface="微软雅黑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F66495-C02F-E94B-8193-03979F2B892A}" type="slidenum">
              <a:rPr kumimoji="1" lang="zh-CN" altLang="en-US" smtClean="0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902186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dirty="0" smtClean="0">
                <a:latin typeface="微软雅黑"/>
                <a:ea typeface="微软雅黑"/>
                <a:cs typeface="微软雅黑"/>
              </a:rPr>
              <a:t>比如这是</a:t>
            </a:r>
            <a:r>
              <a:rPr kumimoji="1" lang="en-US" altLang="zh-CN" sz="1200" dirty="0" err="1" smtClean="0">
                <a:latin typeface="微软雅黑"/>
                <a:ea typeface="微软雅黑"/>
                <a:cs typeface="微软雅黑"/>
              </a:rPr>
              <a:t>rc</a:t>
            </a:r>
            <a:r>
              <a:rPr kumimoji="1" lang="zh-CN" altLang="en-US" sz="1200" dirty="0" smtClean="0">
                <a:latin typeface="微软雅黑"/>
                <a:ea typeface="微软雅黑"/>
                <a:cs typeface="微软雅黑"/>
              </a:rPr>
              <a:t>用户登录的</a:t>
            </a:r>
            <a:endParaRPr kumimoji="1" lang="en-US" altLang="zh-CN" sz="1200" dirty="0" smtClean="0">
              <a:latin typeface="微软雅黑"/>
              <a:ea typeface="微软雅黑"/>
              <a:cs typeface="微软雅黑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F66495-C02F-E94B-8193-03979F2B892A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902186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dirty="0" smtClean="0">
                <a:latin typeface="微软雅黑"/>
                <a:ea typeface="微软雅黑"/>
                <a:cs typeface="微软雅黑"/>
              </a:rPr>
              <a:t>每个对外开放的表，我们都会提前加好字段的注释，尽量表达清楚列的含义。</a:t>
            </a:r>
            <a:endParaRPr kumimoji="1" lang="en-US" altLang="zh-CN" sz="1200" dirty="0" smtClean="0">
              <a:latin typeface="微软雅黑"/>
              <a:ea typeface="微软雅黑"/>
              <a:cs typeface="微软雅黑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F66495-C02F-E94B-8193-03979F2B892A}" type="slidenum">
              <a:rPr kumimoji="1" lang="zh-CN" altLang="en-US" smtClean="0"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902186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dirty="0" smtClean="0">
                <a:latin typeface="微软雅黑"/>
                <a:ea typeface="微软雅黑"/>
                <a:cs typeface="微软雅黑"/>
              </a:rPr>
              <a:t>分区列是我们进行</a:t>
            </a:r>
            <a:r>
              <a:rPr kumimoji="1" lang="en-US" altLang="zh-CN" sz="1200" dirty="0" smtClean="0">
                <a:latin typeface="微软雅黑"/>
                <a:ea typeface="微软雅黑"/>
                <a:cs typeface="微软雅黑"/>
              </a:rPr>
              <a:t>hive</a:t>
            </a:r>
            <a:r>
              <a:rPr kumimoji="1" lang="zh-CN" altLang="en-US" sz="1200" dirty="0" smtClean="0">
                <a:latin typeface="微软雅黑"/>
                <a:ea typeface="微软雅黑"/>
                <a:cs typeface="微软雅黑"/>
              </a:rPr>
              <a:t>查询时要注意的，一定要加上的，否则会造成全表扫描，即浪费了集群资源，也使结果出来的慢。</a:t>
            </a:r>
            <a:r>
              <a:rPr kumimoji="1" lang="en-US" altLang="zh-CN" sz="1200" dirty="0" smtClean="0">
                <a:latin typeface="微软雅黑"/>
                <a:ea typeface="微软雅黑"/>
                <a:cs typeface="微软雅黑"/>
              </a:rPr>
              <a:t>Sample</a:t>
            </a:r>
            <a:r>
              <a:rPr kumimoji="1" lang="zh-CN" altLang="en-US" sz="1200" dirty="0" smtClean="0">
                <a:latin typeface="微软雅黑"/>
                <a:ea typeface="微软雅黑"/>
                <a:cs typeface="微软雅黑"/>
              </a:rPr>
              <a:t>是数据采样，详细的列出了</a:t>
            </a:r>
            <a:endParaRPr kumimoji="1" lang="en-US" altLang="zh-CN" sz="1200" dirty="0" smtClean="0">
              <a:latin typeface="微软雅黑"/>
              <a:ea typeface="微软雅黑"/>
              <a:cs typeface="微软雅黑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F66495-C02F-E94B-8193-03979F2B892A}" type="slidenum">
              <a:rPr kumimoji="1" lang="zh-CN" altLang="en-US" smtClean="0"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902186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dirty="0" smtClean="0">
                <a:latin typeface="微软雅黑"/>
                <a:ea typeface="微软雅黑"/>
                <a:cs typeface="微软雅黑"/>
              </a:rPr>
              <a:t>数据采样，列出了每一列样例数据。</a:t>
            </a:r>
            <a:endParaRPr kumimoji="1" lang="en-US" altLang="zh-CN" sz="1200" dirty="0" smtClean="0">
              <a:latin typeface="微软雅黑"/>
              <a:ea typeface="微软雅黑"/>
              <a:cs typeface="微软雅黑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F66495-C02F-E94B-8193-03979F2B892A}" type="slidenum">
              <a:rPr kumimoji="1" lang="zh-CN" altLang="en-US" smtClean="0"/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902186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200" dirty="0" smtClean="0">
                <a:latin typeface="微软雅黑"/>
                <a:ea typeface="微软雅黑"/>
                <a:cs typeface="微软雅黑"/>
              </a:rPr>
              <a:t>Hive</a:t>
            </a:r>
            <a:r>
              <a:rPr kumimoji="1" lang="zh-CN" altLang="en-US" sz="1200" dirty="0" smtClean="0">
                <a:latin typeface="微软雅黑"/>
                <a:ea typeface="微软雅黑"/>
                <a:cs typeface="微软雅黑"/>
              </a:rPr>
              <a:t>表的属性信息，建表时间，数据在</a:t>
            </a:r>
            <a:r>
              <a:rPr kumimoji="1" lang="en-US" altLang="zh-CN" sz="1200" dirty="0" err="1" smtClean="0">
                <a:latin typeface="微软雅黑"/>
                <a:ea typeface="微软雅黑"/>
                <a:cs typeface="微软雅黑"/>
              </a:rPr>
              <a:t>hdfs</a:t>
            </a:r>
            <a:r>
              <a:rPr kumimoji="1" lang="zh-CN" altLang="en-US" sz="1200" dirty="0" smtClean="0">
                <a:latin typeface="微软雅黑"/>
                <a:ea typeface="微软雅黑"/>
                <a:cs typeface="微软雅黑"/>
              </a:rPr>
              <a:t>上位置，采用的存储格式等等。左边</a:t>
            </a:r>
            <a:endParaRPr kumimoji="1" lang="en-US" altLang="zh-CN" sz="1200" dirty="0" smtClean="0">
              <a:latin typeface="微软雅黑"/>
              <a:ea typeface="微软雅黑"/>
              <a:cs typeface="微软雅黑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F66495-C02F-E94B-8193-03979F2B892A}" type="slidenum">
              <a:rPr kumimoji="1" lang="zh-CN" altLang="en-US" smtClean="0"/>
              <a:t>20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902186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sz="1200" dirty="0" smtClean="0">
              <a:latin typeface="微软雅黑"/>
              <a:ea typeface="微软雅黑"/>
              <a:cs typeface="微软雅黑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F66495-C02F-E94B-8193-03979F2B892A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9021865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dirty="0" smtClean="0">
                <a:latin typeface="微软雅黑"/>
                <a:ea typeface="微软雅黑"/>
                <a:cs typeface="微软雅黑"/>
              </a:rPr>
              <a:t>现在</a:t>
            </a:r>
            <a:r>
              <a:rPr kumimoji="1" lang="en-US" altLang="zh-CN" sz="1200" dirty="0" err="1" smtClean="0">
                <a:latin typeface="微软雅黑"/>
                <a:ea typeface="微软雅黑"/>
                <a:cs typeface="微软雅黑"/>
              </a:rPr>
              <a:t>sql</a:t>
            </a:r>
            <a:r>
              <a:rPr kumimoji="1" lang="zh-CN" altLang="en-US" sz="1200" dirty="0" smtClean="0">
                <a:latin typeface="微软雅黑"/>
                <a:ea typeface="微软雅黑"/>
                <a:cs typeface="微软雅黑"/>
              </a:rPr>
              <a:t>直接在文本框里面写</a:t>
            </a:r>
            <a:r>
              <a:rPr kumimoji="1" lang="en-US" altLang="zh-CN" sz="1200" dirty="0" err="1" smtClean="0">
                <a:latin typeface="微软雅黑"/>
                <a:ea typeface="微软雅黑"/>
                <a:cs typeface="微软雅黑"/>
              </a:rPr>
              <a:t>sql</a:t>
            </a:r>
            <a:r>
              <a:rPr kumimoji="1" lang="zh-CN" altLang="en-US" sz="1200" dirty="0" smtClean="0">
                <a:latin typeface="微软雅黑"/>
                <a:ea typeface="微软雅黑"/>
                <a:cs typeface="微软雅黑"/>
              </a:rPr>
              <a:t>就可以。</a:t>
            </a:r>
            <a:endParaRPr kumimoji="1" lang="en-US" altLang="zh-CN" sz="1200" dirty="0" smtClean="0">
              <a:latin typeface="微软雅黑"/>
              <a:ea typeface="微软雅黑"/>
              <a:cs typeface="微软雅黑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F66495-C02F-E94B-8193-03979F2B892A}" type="slidenum">
              <a:rPr kumimoji="1" lang="zh-CN" altLang="en-US" smtClean="0"/>
              <a:t>21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9021865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dirty="0" smtClean="0">
                <a:latin typeface="微软雅黑"/>
                <a:ea typeface="微软雅黑"/>
                <a:cs typeface="微软雅黑"/>
              </a:rPr>
              <a:t>只里面有自己保存的</a:t>
            </a:r>
            <a:r>
              <a:rPr kumimoji="1" lang="en-US" altLang="zh-CN" sz="1200" dirty="0" err="1" smtClean="0">
                <a:latin typeface="微软雅黑"/>
                <a:ea typeface="微软雅黑"/>
                <a:cs typeface="微软雅黑"/>
              </a:rPr>
              <a:t>sql</a:t>
            </a:r>
            <a:r>
              <a:rPr kumimoji="1" lang="zh-CN" altLang="en-US" sz="1200" dirty="0" smtClean="0">
                <a:latin typeface="微软雅黑"/>
                <a:ea typeface="微软雅黑"/>
                <a:cs typeface="微软雅黑"/>
              </a:rPr>
              <a:t>语句，也有共享给该用户的</a:t>
            </a:r>
            <a:r>
              <a:rPr kumimoji="1" lang="en-US" altLang="zh-CN" sz="1200" dirty="0" err="1" smtClean="0">
                <a:latin typeface="微软雅黑"/>
                <a:ea typeface="微软雅黑"/>
                <a:cs typeface="微软雅黑"/>
              </a:rPr>
              <a:t>sql</a:t>
            </a:r>
            <a:r>
              <a:rPr kumimoji="1" lang="zh-CN" altLang="en-US" sz="1200" dirty="0" smtClean="0">
                <a:latin typeface="微软雅黑"/>
                <a:ea typeface="微软雅黑"/>
                <a:cs typeface="微软雅黑"/>
              </a:rPr>
              <a:t>语句。点击保存的</a:t>
            </a:r>
            <a:r>
              <a:rPr kumimoji="1" lang="en-US" altLang="zh-CN" sz="1200" dirty="0" err="1" smtClean="0">
                <a:latin typeface="微软雅黑"/>
                <a:ea typeface="微软雅黑"/>
                <a:cs typeface="微软雅黑"/>
              </a:rPr>
              <a:t>sql</a:t>
            </a:r>
            <a:r>
              <a:rPr kumimoji="1" lang="zh-CN" altLang="en-US" sz="1200" dirty="0" smtClean="0">
                <a:latin typeface="微软雅黑"/>
                <a:ea typeface="微软雅黑"/>
                <a:cs typeface="微软雅黑"/>
              </a:rPr>
              <a:t>，自动将保存的</a:t>
            </a:r>
            <a:r>
              <a:rPr kumimoji="1" lang="en-US" altLang="zh-CN" sz="1200" dirty="0" err="1" smtClean="0">
                <a:latin typeface="微软雅黑"/>
                <a:ea typeface="微软雅黑"/>
                <a:cs typeface="微软雅黑"/>
              </a:rPr>
              <a:t>sql</a:t>
            </a:r>
            <a:r>
              <a:rPr kumimoji="1" lang="zh-CN" altLang="en-US" sz="1200" dirty="0" smtClean="0">
                <a:latin typeface="微软雅黑"/>
                <a:ea typeface="微软雅黑"/>
                <a:cs typeface="微软雅黑"/>
              </a:rPr>
              <a:t>填入查询框中。</a:t>
            </a:r>
            <a:endParaRPr kumimoji="1" lang="en-US" altLang="zh-CN" sz="1200" dirty="0" smtClean="0">
              <a:latin typeface="微软雅黑"/>
              <a:ea typeface="微软雅黑"/>
              <a:cs typeface="微软雅黑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F66495-C02F-E94B-8193-03979F2B892A}" type="slidenum">
              <a:rPr kumimoji="1" lang="zh-CN" altLang="en-US" smtClean="0"/>
              <a:t>22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9021865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dirty="0" smtClean="0">
                <a:latin typeface="微软雅黑"/>
                <a:ea typeface="微软雅黑"/>
                <a:cs typeface="微软雅黑"/>
              </a:rPr>
              <a:t>这是一个查询一天总</a:t>
            </a:r>
            <a:r>
              <a:rPr kumimoji="1" lang="en-US" altLang="zh-CN" sz="1200" dirty="0" err="1" smtClean="0">
                <a:latin typeface="微软雅黑"/>
                <a:ea typeface="微软雅黑"/>
                <a:cs typeface="微软雅黑"/>
              </a:rPr>
              <a:t>vv</a:t>
            </a:r>
            <a:r>
              <a:rPr kumimoji="1" lang="zh-CN" altLang="en-US" sz="1200" dirty="0" smtClean="0">
                <a:latin typeface="微软雅黑"/>
                <a:ea typeface="微软雅黑"/>
                <a:cs typeface="微软雅黑"/>
              </a:rPr>
              <a:t>的</a:t>
            </a:r>
            <a:r>
              <a:rPr kumimoji="1" lang="en-US" altLang="zh-CN" sz="1200" dirty="0" err="1" smtClean="0">
                <a:latin typeface="微软雅黑"/>
                <a:ea typeface="微软雅黑"/>
                <a:cs typeface="微软雅黑"/>
              </a:rPr>
              <a:t>sql</a:t>
            </a:r>
            <a:r>
              <a:rPr kumimoji="1" lang="zh-CN" altLang="en-US" sz="1200" dirty="0" smtClean="0">
                <a:latin typeface="微软雅黑"/>
                <a:ea typeface="微软雅黑"/>
                <a:cs typeface="微软雅黑"/>
              </a:rPr>
              <a:t>，可以看到</a:t>
            </a:r>
            <a:r>
              <a:rPr kumimoji="1" lang="en-US" altLang="zh-CN" sz="1200" dirty="0" err="1" smtClean="0">
                <a:latin typeface="微软雅黑"/>
                <a:ea typeface="微软雅黑"/>
                <a:cs typeface="微软雅黑"/>
              </a:rPr>
              <a:t>dt</a:t>
            </a:r>
            <a:r>
              <a:rPr kumimoji="1" lang="zh-CN" altLang="en-US" sz="1200" dirty="0" smtClean="0">
                <a:latin typeface="微软雅黑"/>
                <a:ea typeface="微软雅黑"/>
                <a:cs typeface="微软雅黑"/>
              </a:rPr>
              <a:t>分区后跟跟的是日期参数。</a:t>
            </a:r>
            <a:r>
              <a:rPr kumimoji="1" lang="en-US" altLang="zh-CN" sz="1200" dirty="0" smtClean="0">
                <a:latin typeface="微软雅黑"/>
                <a:ea typeface="微软雅黑"/>
                <a:cs typeface="微软雅黑"/>
              </a:rPr>
              <a:t>Hue</a:t>
            </a:r>
            <a:r>
              <a:rPr kumimoji="1" lang="zh-CN" altLang="en-US" sz="1200" dirty="0" smtClean="0">
                <a:latin typeface="微软雅黑"/>
                <a:ea typeface="微软雅黑"/>
                <a:cs typeface="微软雅黑"/>
              </a:rPr>
              <a:t>支持带参数的查询。点击执行后</a:t>
            </a:r>
            <a:endParaRPr kumimoji="1" lang="en-US" altLang="zh-CN" sz="1200" dirty="0" smtClean="0">
              <a:latin typeface="微软雅黑"/>
              <a:ea typeface="微软雅黑"/>
              <a:cs typeface="微软雅黑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F66495-C02F-E94B-8193-03979F2B892A}" type="slidenum">
              <a:rPr kumimoji="1" lang="zh-CN" altLang="en-US" smtClean="0"/>
              <a:t>23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9021865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dirty="0" smtClean="0">
                <a:latin typeface="微软雅黑"/>
                <a:ea typeface="微软雅黑"/>
                <a:cs typeface="微软雅黑"/>
              </a:rPr>
              <a:t>这里填入查询日期，就把参数传过去了。</a:t>
            </a:r>
            <a:endParaRPr kumimoji="1" lang="en-US" altLang="zh-CN" sz="1200" dirty="0" smtClean="0">
              <a:latin typeface="微软雅黑"/>
              <a:ea typeface="微软雅黑"/>
              <a:cs typeface="微软雅黑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F66495-C02F-E94B-8193-03979F2B892A}" type="slidenum">
              <a:rPr kumimoji="1" lang="zh-CN" altLang="en-US" smtClean="0"/>
              <a:t>24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9021865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dirty="0" smtClean="0">
                <a:latin typeface="微软雅黑"/>
                <a:ea typeface="微软雅黑"/>
                <a:cs typeface="微软雅黑"/>
              </a:rPr>
              <a:t>还是以之前那个</a:t>
            </a:r>
            <a:r>
              <a:rPr kumimoji="1" lang="en-US" altLang="zh-CN" sz="1200" dirty="0" err="1" smtClean="0">
                <a:latin typeface="微软雅黑"/>
                <a:ea typeface="微软雅黑"/>
                <a:cs typeface="微软雅黑"/>
              </a:rPr>
              <a:t>sql</a:t>
            </a:r>
            <a:r>
              <a:rPr kumimoji="1" lang="zh-CN" altLang="en-US" sz="1200" dirty="0" smtClean="0">
                <a:latin typeface="微软雅黑"/>
                <a:ea typeface="微软雅黑"/>
                <a:cs typeface="微软雅黑"/>
              </a:rPr>
              <a:t>为例子，查询</a:t>
            </a:r>
            <a:r>
              <a:rPr kumimoji="1" lang="en-US" altLang="zh-CN" sz="1200" dirty="0" smtClean="0">
                <a:latin typeface="微软雅黑"/>
                <a:ea typeface="微软雅黑"/>
                <a:cs typeface="微软雅黑"/>
              </a:rPr>
              <a:t>18</a:t>
            </a:r>
            <a:r>
              <a:rPr kumimoji="1" lang="zh-CN" altLang="en-US" sz="1200" dirty="0" smtClean="0">
                <a:latin typeface="微软雅黑"/>
                <a:ea typeface="微软雅黑"/>
                <a:cs typeface="微软雅黑"/>
              </a:rPr>
              <a:t>日各种不同平台下的日志数。查询结束后，结果直接以表格的形式展示出来了。右边有下载功能，可以直接下载为</a:t>
            </a:r>
            <a:r>
              <a:rPr kumimoji="1" lang="en-US" altLang="zh-CN" sz="1200" dirty="0" err="1" smtClean="0">
                <a:latin typeface="微软雅黑"/>
                <a:ea typeface="微软雅黑"/>
                <a:cs typeface="微软雅黑"/>
              </a:rPr>
              <a:t>xls</a:t>
            </a:r>
            <a:r>
              <a:rPr kumimoji="1" lang="zh-CN" altLang="en-US" sz="1200" dirty="0" smtClean="0">
                <a:latin typeface="微软雅黑"/>
                <a:ea typeface="微软雅黑"/>
                <a:cs typeface="微软雅黑"/>
              </a:rPr>
              <a:t>格式或者</a:t>
            </a:r>
            <a:r>
              <a:rPr kumimoji="1" lang="en-US" altLang="zh-CN" sz="1200" dirty="0" err="1" smtClean="0">
                <a:latin typeface="微软雅黑"/>
                <a:ea typeface="微软雅黑"/>
                <a:cs typeface="微软雅黑"/>
              </a:rPr>
              <a:t>csv</a:t>
            </a:r>
            <a:r>
              <a:rPr kumimoji="1" lang="zh-CN" altLang="en-US" sz="1200" dirty="0" smtClean="0">
                <a:latin typeface="微软雅黑"/>
                <a:ea typeface="微软雅黑"/>
                <a:cs typeface="微软雅黑"/>
              </a:rPr>
              <a:t>格式。点击</a:t>
            </a:r>
            <a:r>
              <a:rPr kumimoji="1" lang="en-US" altLang="zh-CN" sz="1200" dirty="0" smtClean="0">
                <a:latin typeface="微软雅黑"/>
                <a:ea typeface="微软雅黑"/>
                <a:cs typeface="微软雅黑"/>
              </a:rPr>
              <a:t>chart</a:t>
            </a:r>
            <a:r>
              <a:rPr kumimoji="1" lang="zh-CN" altLang="en-US" sz="1200" dirty="0" smtClean="0">
                <a:latin typeface="微软雅黑"/>
                <a:ea typeface="微软雅黑"/>
                <a:cs typeface="微软雅黑"/>
              </a:rPr>
              <a:t>图表功能，可以绘制柱形图或者是折线图。</a:t>
            </a:r>
            <a:endParaRPr kumimoji="1" lang="en-US" altLang="zh-CN" sz="1200" dirty="0" smtClean="0">
              <a:latin typeface="微软雅黑"/>
              <a:ea typeface="微软雅黑"/>
              <a:cs typeface="微软雅黑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F66495-C02F-E94B-8193-03979F2B892A}" type="slidenum">
              <a:rPr kumimoji="1" lang="zh-CN" altLang="en-US" smtClean="0"/>
              <a:t>25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9021865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dirty="0" smtClean="0">
                <a:latin typeface="微软雅黑"/>
                <a:ea typeface="微软雅黑"/>
                <a:cs typeface="微软雅黑"/>
              </a:rPr>
              <a:t>原来需要好多步骤才能走完的功能，现在只需要一步。</a:t>
            </a:r>
            <a:endParaRPr kumimoji="1" lang="en-US" altLang="zh-CN" sz="1200" dirty="0" smtClean="0">
              <a:latin typeface="微软雅黑"/>
              <a:ea typeface="微软雅黑"/>
              <a:cs typeface="微软雅黑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F66495-C02F-E94B-8193-03979F2B892A}" type="slidenum">
              <a:rPr kumimoji="1" lang="zh-CN" altLang="en-US" smtClean="0"/>
              <a:t>26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9021865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dirty="0" smtClean="0">
                <a:latin typeface="微软雅黑"/>
                <a:ea typeface="微软雅黑"/>
                <a:cs typeface="微软雅黑"/>
              </a:rPr>
              <a:t>占时先使用这个</a:t>
            </a:r>
            <a:r>
              <a:rPr kumimoji="1" lang="en-US" altLang="zh-CN" sz="1200" dirty="0" err="1" smtClean="0">
                <a:latin typeface="微软雅黑"/>
                <a:ea typeface="微软雅黑"/>
                <a:cs typeface="微软雅黑"/>
              </a:rPr>
              <a:t>ip</a:t>
            </a:r>
            <a:r>
              <a:rPr kumimoji="1" lang="en-US" altLang="zh-CN" sz="1200" dirty="0" smtClean="0">
                <a:latin typeface="微软雅黑"/>
                <a:ea typeface="微软雅黑"/>
                <a:cs typeface="微软雅黑"/>
              </a:rPr>
              <a:t>+</a:t>
            </a:r>
            <a:r>
              <a:rPr kumimoji="1" lang="zh-CN" altLang="en-US" sz="1200" dirty="0" smtClean="0">
                <a:latin typeface="微软雅黑"/>
                <a:ea typeface="微软雅黑"/>
                <a:cs typeface="微软雅黑"/>
              </a:rPr>
              <a:t>端口的形式，后面我们会申请个域名，到时会通知大家。</a:t>
            </a:r>
            <a:endParaRPr kumimoji="1" lang="en-US" altLang="zh-CN" sz="1200" dirty="0" smtClean="0">
              <a:latin typeface="微软雅黑"/>
              <a:ea typeface="微软雅黑"/>
              <a:cs typeface="微软雅黑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dirty="0" smtClean="0">
                <a:latin typeface="微软雅黑"/>
                <a:ea typeface="微软雅黑"/>
                <a:cs typeface="微软雅黑"/>
              </a:rPr>
              <a:t>着重演示</a:t>
            </a:r>
            <a:r>
              <a:rPr kumimoji="1" lang="en-US" altLang="zh-CN" sz="1200" dirty="0" smtClean="0">
                <a:latin typeface="微软雅黑"/>
                <a:ea typeface="微软雅黑"/>
                <a:cs typeface="微软雅黑"/>
              </a:rPr>
              <a:t>hue</a:t>
            </a:r>
            <a:r>
              <a:rPr kumimoji="1" lang="zh-CN" altLang="en-US" sz="1200" dirty="0" smtClean="0">
                <a:latin typeface="微软雅黑"/>
                <a:ea typeface="微软雅黑"/>
                <a:cs typeface="微软雅黑"/>
              </a:rPr>
              <a:t>的提示功能。</a:t>
            </a:r>
            <a:endParaRPr kumimoji="1" lang="en-US" altLang="zh-CN" sz="1200" dirty="0" smtClean="0">
              <a:latin typeface="微软雅黑"/>
              <a:ea typeface="微软雅黑"/>
              <a:cs typeface="微软雅黑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F66495-C02F-E94B-8193-03979F2B892A}" type="slidenum">
              <a:rPr kumimoji="1" lang="zh-CN" altLang="en-US" smtClean="0"/>
              <a:t>27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9021865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dirty="0" smtClean="0">
                <a:latin typeface="微软雅黑"/>
                <a:ea typeface="微软雅黑"/>
                <a:cs typeface="微软雅黑"/>
              </a:rPr>
              <a:t>占时先使用这个</a:t>
            </a:r>
            <a:r>
              <a:rPr kumimoji="1" lang="en-US" altLang="zh-CN" sz="1200" dirty="0" err="1" smtClean="0">
                <a:latin typeface="微软雅黑"/>
                <a:ea typeface="微软雅黑"/>
                <a:cs typeface="微软雅黑"/>
              </a:rPr>
              <a:t>ip</a:t>
            </a:r>
            <a:r>
              <a:rPr kumimoji="1" lang="en-US" altLang="zh-CN" sz="1200" dirty="0" smtClean="0">
                <a:latin typeface="微软雅黑"/>
                <a:ea typeface="微软雅黑"/>
                <a:cs typeface="微软雅黑"/>
              </a:rPr>
              <a:t>+</a:t>
            </a:r>
            <a:r>
              <a:rPr kumimoji="1" lang="zh-CN" altLang="en-US" sz="1200" dirty="0" smtClean="0">
                <a:latin typeface="微软雅黑"/>
                <a:ea typeface="微软雅黑"/>
                <a:cs typeface="微软雅黑"/>
              </a:rPr>
              <a:t>端口的形式，后面我们会申请个域名，到时会通知大家。</a:t>
            </a:r>
            <a:endParaRPr kumimoji="1" lang="en-US" altLang="zh-CN" sz="1200" dirty="0" smtClean="0">
              <a:latin typeface="微软雅黑"/>
              <a:ea typeface="微软雅黑"/>
              <a:cs typeface="微软雅黑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dirty="0" smtClean="0">
                <a:latin typeface="微软雅黑"/>
                <a:ea typeface="微软雅黑"/>
                <a:cs typeface="微软雅黑"/>
              </a:rPr>
              <a:t>着重演示</a:t>
            </a:r>
            <a:r>
              <a:rPr kumimoji="1" lang="en-US" altLang="zh-CN" sz="1200" dirty="0" smtClean="0">
                <a:latin typeface="微软雅黑"/>
                <a:ea typeface="微软雅黑"/>
                <a:cs typeface="微软雅黑"/>
              </a:rPr>
              <a:t>hue</a:t>
            </a:r>
            <a:r>
              <a:rPr kumimoji="1" lang="zh-CN" altLang="en-US" sz="1200" dirty="0" smtClean="0">
                <a:latin typeface="微软雅黑"/>
                <a:ea typeface="微软雅黑"/>
                <a:cs typeface="微软雅黑"/>
              </a:rPr>
              <a:t>的提示功能。</a:t>
            </a:r>
            <a:endParaRPr kumimoji="1" lang="en-US" altLang="zh-CN" sz="1200" dirty="0" smtClean="0">
              <a:latin typeface="微软雅黑"/>
              <a:ea typeface="微软雅黑"/>
              <a:cs typeface="微软雅黑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F66495-C02F-E94B-8193-03979F2B892A}" type="slidenum">
              <a:rPr kumimoji="1" lang="zh-CN" altLang="en-US" smtClean="0"/>
              <a:t>28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9021865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dirty="0" smtClean="0">
                <a:latin typeface="微软雅黑"/>
                <a:ea typeface="微软雅黑"/>
                <a:cs typeface="微软雅黑"/>
              </a:rPr>
              <a:t>这些模型后续哪个组需要使用，我们会对其开放，如果对字段含义有任何不理解都可以咨询。</a:t>
            </a:r>
            <a:endParaRPr kumimoji="1" lang="en-US" altLang="zh-CN" sz="1200" dirty="0" smtClean="0">
              <a:latin typeface="微软雅黑"/>
              <a:ea typeface="微软雅黑"/>
              <a:cs typeface="微软雅黑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sz="1200" dirty="0" smtClean="0">
              <a:latin typeface="微软雅黑"/>
              <a:ea typeface="微软雅黑"/>
              <a:cs typeface="微软雅黑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F66495-C02F-E94B-8193-03979F2B892A}" type="slidenum">
              <a:rPr kumimoji="1" lang="zh-CN" altLang="en-US" smtClean="0"/>
              <a:t>29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9021865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dirty="0" smtClean="0">
                <a:latin typeface="微软雅黑"/>
                <a:ea typeface="微软雅黑"/>
                <a:cs typeface="微软雅黑"/>
              </a:rPr>
              <a:t>提供数据计算的平台：</a:t>
            </a:r>
            <a:r>
              <a:rPr kumimoji="1" lang="en-US" altLang="zh-CN" sz="1200" dirty="0" err="1" smtClean="0">
                <a:latin typeface="微软雅黑"/>
                <a:ea typeface="微软雅黑"/>
                <a:cs typeface="微软雅黑"/>
              </a:rPr>
              <a:t>hadoop</a:t>
            </a:r>
            <a:r>
              <a:rPr kumimoji="1" lang="zh-CN" altLang="en-US" sz="1200" dirty="0" smtClean="0">
                <a:latin typeface="微软雅黑"/>
                <a:ea typeface="微软雅黑"/>
                <a:cs typeface="微软雅黑"/>
              </a:rPr>
              <a:t>、</a:t>
            </a:r>
            <a:r>
              <a:rPr kumimoji="1" lang="en-US" altLang="zh-CN" sz="1200" dirty="0" smtClean="0">
                <a:latin typeface="微软雅黑"/>
                <a:ea typeface="微软雅黑"/>
                <a:cs typeface="微软雅黑"/>
              </a:rPr>
              <a:t>spark</a:t>
            </a:r>
            <a:r>
              <a:rPr kumimoji="1" lang="zh-CN" altLang="en-US" sz="1200" dirty="0" smtClean="0">
                <a:latin typeface="微软雅黑"/>
                <a:ea typeface="微软雅黑"/>
                <a:cs typeface="微软雅黑"/>
              </a:rPr>
              <a:t>、</a:t>
            </a:r>
            <a:r>
              <a:rPr kumimoji="1" lang="en-US" altLang="zh-CN" sz="1200" dirty="0" smtClean="0">
                <a:latin typeface="微软雅黑"/>
                <a:ea typeface="微软雅黑"/>
                <a:cs typeface="微软雅黑"/>
              </a:rPr>
              <a:t>storm</a:t>
            </a:r>
            <a:r>
              <a:rPr kumimoji="1" lang="zh-CN" altLang="en-US" sz="1200" dirty="0" smtClean="0">
                <a:latin typeface="微软雅黑"/>
                <a:ea typeface="微软雅黑"/>
                <a:cs typeface="微软雅黑"/>
              </a:rPr>
              <a:t>等等。</a:t>
            </a:r>
            <a:endParaRPr kumimoji="1" lang="en-US" altLang="zh-CN" sz="1200" dirty="0" smtClean="0">
              <a:latin typeface="微软雅黑"/>
              <a:ea typeface="微软雅黑"/>
              <a:cs typeface="微软雅黑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dirty="0" smtClean="0">
                <a:latin typeface="微软雅黑"/>
                <a:ea typeface="微软雅黑"/>
                <a:cs typeface="微软雅黑"/>
              </a:rPr>
              <a:t>提供数据模型，也就是各种</a:t>
            </a:r>
            <a:r>
              <a:rPr kumimoji="1" lang="en-US" altLang="zh-CN" sz="1200" dirty="0" smtClean="0">
                <a:latin typeface="微软雅黑"/>
                <a:ea typeface="微软雅黑"/>
                <a:cs typeface="微软雅黑"/>
              </a:rPr>
              <a:t>hive</a:t>
            </a:r>
            <a:r>
              <a:rPr kumimoji="1" lang="zh-CN" altLang="en-US" sz="1200" dirty="0" smtClean="0">
                <a:latin typeface="微软雅黑"/>
                <a:ea typeface="微软雅黑"/>
                <a:cs typeface="微软雅黑"/>
              </a:rPr>
              <a:t>的表，并进行注释。</a:t>
            </a:r>
            <a:endParaRPr kumimoji="1" lang="en-US" altLang="zh-CN" sz="1200" dirty="0" smtClean="0">
              <a:latin typeface="微软雅黑"/>
              <a:ea typeface="微软雅黑"/>
              <a:cs typeface="微软雅黑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dirty="0" smtClean="0">
                <a:latin typeface="微软雅黑"/>
                <a:ea typeface="微软雅黑"/>
                <a:cs typeface="微软雅黑"/>
              </a:rPr>
              <a:t>常态的计算由我们进行按天跑。临时的数据计算查询，我们提供技术支持。（也就是</a:t>
            </a:r>
            <a:r>
              <a:rPr kumimoji="1" lang="en-US" altLang="zh-CN" sz="1200" dirty="0" smtClean="0">
                <a:latin typeface="微软雅黑"/>
                <a:ea typeface="微软雅黑"/>
                <a:cs typeface="微软雅黑"/>
              </a:rPr>
              <a:t>hive</a:t>
            </a:r>
            <a:r>
              <a:rPr kumimoji="1" lang="zh-CN" altLang="en-US" sz="1200" dirty="0" smtClean="0">
                <a:latin typeface="微软雅黑"/>
                <a:ea typeface="微软雅黑"/>
                <a:cs typeface="微软雅黑"/>
              </a:rPr>
              <a:t>的</a:t>
            </a:r>
            <a:r>
              <a:rPr kumimoji="1" lang="en-US" altLang="zh-CN" sz="1200" dirty="0" err="1" smtClean="0">
                <a:latin typeface="微软雅黑"/>
                <a:ea typeface="微软雅黑"/>
                <a:cs typeface="微软雅黑"/>
              </a:rPr>
              <a:t>sql</a:t>
            </a:r>
            <a:r>
              <a:rPr kumimoji="1" lang="zh-CN" altLang="en-US" sz="1200" dirty="0" smtClean="0">
                <a:latin typeface="微软雅黑"/>
                <a:ea typeface="微软雅黑"/>
                <a:cs typeface="微软雅黑"/>
              </a:rPr>
              <a:t>语句中得</a:t>
            </a:r>
            <a:r>
              <a:rPr kumimoji="1" lang="en-US" altLang="zh-CN" sz="1200" dirty="0" smtClean="0">
                <a:latin typeface="微软雅黑"/>
                <a:ea typeface="微软雅黑"/>
                <a:cs typeface="微软雅黑"/>
              </a:rPr>
              <a:t>share</a:t>
            </a:r>
            <a:r>
              <a:rPr kumimoji="1" lang="zh-CN" altLang="en-US" sz="1200" dirty="0" smtClean="0">
                <a:latin typeface="微软雅黑"/>
                <a:ea typeface="微软雅黑"/>
                <a:cs typeface="微软雅黑"/>
              </a:rPr>
              <a:t>功能，遇到问题可以询问我们，然后我们会将</a:t>
            </a:r>
            <a:r>
              <a:rPr kumimoji="1" lang="en-US" altLang="zh-CN" sz="1200" dirty="0" smtClean="0">
                <a:latin typeface="微软雅黑"/>
                <a:ea typeface="微软雅黑"/>
                <a:cs typeface="微软雅黑"/>
              </a:rPr>
              <a:t>hive</a:t>
            </a:r>
            <a:r>
              <a:rPr kumimoji="1" lang="zh-CN" altLang="en-US" sz="1200" dirty="0" smtClean="0">
                <a:latin typeface="微软雅黑"/>
                <a:ea typeface="微软雅黑"/>
                <a:cs typeface="微软雅黑"/>
              </a:rPr>
              <a:t>语句</a:t>
            </a:r>
            <a:r>
              <a:rPr kumimoji="1" lang="en-US" altLang="zh-CN" sz="1200" dirty="0" smtClean="0">
                <a:latin typeface="微软雅黑"/>
                <a:ea typeface="微软雅黑"/>
                <a:cs typeface="微软雅黑"/>
              </a:rPr>
              <a:t>share</a:t>
            </a:r>
            <a:r>
              <a:rPr kumimoji="1" lang="zh-CN" altLang="en-US" sz="1200" dirty="0" smtClean="0">
                <a:latin typeface="微软雅黑"/>
                <a:ea typeface="微软雅黑"/>
                <a:cs typeface="微软雅黑"/>
              </a:rPr>
              <a:t>到相关用户。下次就可以直接自己查询得到结果了。）</a:t>
            </a:r>
            <a:endParaRPr kumimoji="1" lang="en-US" altLang="zh-CN" sz="1200" dirty="0" smtClean="0">
              <a:latin typeface="微软雅黑"/>
              <a:ea typeface="微软雅黑"/>
              <a:cs typeface="微软雅黑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sz="1200" dirty="0" smtClean="0">
              <a:latin typeface="微软雅黑"/>
              <a:ea typeface="微软雅黑"/>
              <a:cs typeface="微软雅黑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F66495-C02F-E94B-8193-03979F2B892A}" type="slidenum">
              <a:rPr kumimoji="1" lang="zh-CN" altLang="en-US" smtClean="0"/>
              <a:t>30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902186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sz="1200" dirty="0" smtClean="0">
              <a:latin typeface="微软雅黑"/>
              <a:ea typeface="微软雅黑"/>
              <a:cs typeface="微软雅黑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F66495-C02F-E94B-8193-03979F2B892A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9021865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dirty="0" smtClean="0">
                <a:latin typeface="微软雅黑"/>
                <a:ea typeface="微软雅黑"/>
                <a:cs typeface="微软雅黑"/>
              </a:rPr>
              <a:t>提供数据计算的平台：</a:t>
            </a:r>
            <a:r>
              <a:rPr kumimoji="1" lang="en-US" altLang="zh-CN" sz="1200" dirty="0" err="1" smtClean="0">
                <a:latin typeface="微软雅黑"/>
                <a:ea typeface="微软雅黑"/>
                <a:cs typeface="微软雅黑"/>
              </a:rPr>
              <a:t>hadoop</a:t>
            </a:r>
            <a:r>
              <a:rPr kumimoji="1" lang="zh-CN" altLang="en-US" sz="1200" dirty="0" smtClean="0">
                <a:latin typeface="微软雅黑"/>
                <a:ea typeface="微软雅黑"/>
                <a:cs typeface="微软雅黑"/>
              </a:rPr>
              <a:t>、</a:t>
            </a:r>
            <a:r>
              <a:rPr kumimoji="1" lang="en-US" altLang="zh-CN" sz="1200" dirty="0" smtClean="0">
                <a:latin typeface="微软雅黑"/>
                <a:ea typeface="微软雅黑"/>
                <a:cs typeface="微软雅黑"/>
              </a:rPr>
              <a:t>spark</a:t>
            </a:r>
            <a:r>
              <a:rPr kumimoji="1" lang="zh-CN" altLang="en-US" sz="1200" dirty="0" smtClean="0">
                <a:latin typeface="微软雅黑"/>
                <a:ea typeface="微软雅黑"/>
                <a:cs typeface="微软雅黑"/>
              </a:rPr>
              <a:t>、</a:t>
            </a:r>
            <a:r>
              <a:rPr kumimoji="1" lang="en-US" altLang="zh-CN" sz="1200" dirty="0" smtClean="0">
                <a:latin typeface="微软雅黑"/>
                <a:ea typeface="微软雅黑"/>
                <a:cs typeface="微软雅黑"/>
              </a:rPr>
              <a:t>storm</a:t>
            </a:r>
            <a:r>
              <a:rPr kumimoji="1" lang="zh-CN" altLang="en-US" sz="1200" dirty="0" smtClean="0">
                <a:latin typeface="微软雅黑"/>
                <a:ea typeface="微软雅黑"/>
                <a:cs typeface="微软雅黑"/>
              </a:rPr>
              <a:t>等等。</a:t>
            </a:r>
            <a:endParaRPr kumimoji="1" lang="en-US" altLang="zh-CN" sz="1200" dirty="0" smtClean="0">
              <a:latin typeface="微软雅黑"/>
              <a:ea typeface="微软雅黑"/>
              <a:cs typeface="微软雅黑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dirty="0" smtClean="0">
                <a:latin typeface="微软雅黑"/>
                <a:ea typeface="微软雅黑"/>
                <a:cs typeface="微软雅黑"/>
              </a:rPr>
              <a:t>提供数据模型，也就是各种</a:t>
            </a:r>
            <a:r>
              <a:rPr kumimoji="1" lang="en-US" altLang="zh-CN" sz="1200" dirty="0" smtClean="0">
                <a:latin typeface="微软雅黑"/>
                <a:ea typeface="微软雅黑"/>
                <a:cs typeface="微软雅黑"/>
              </a:rPr>
              <a:t>hive</a:t>
            </a:r>
            <a:r>
              <a:rPr kumimoji="1" lang="zh-CN" altLang="en-US" sz="1200" dirty="0" smtClean="0">
                <a:latin typeface="微软雅黑"/>
                <a:ea typeface="微软雅黑"/>
                <a:cs typeface="微软雅黑"/>
              </a:rPr>
              <a:t>的表，并进行注释。</a:t>
            </a:r>
            <a:endParaRPr kumimoji="1" lang="en-US" altLang="zh-CN" sz="1200" dirty="0" smtClean="0">
              <a:latin typeface="微软雅黑"/>
              <a:ea typeface="微软雅黑"/>
              <a:cs typeface="微软雅黑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dirty="0" smtClean="0">
                <a:latin typeface="微软雅黑"/>
                <a:ea typeface="微软雅黑"/>
                <a:cs typeface="微软雅黑"/>
              </a:rPr>
              <a:t>常态的计算由我们进行按天跑。临时的数据计算查询，我们提供技术支持。（也就是</a:t>
            </a:r>
            <a:r>
              <a:rPr kumimoji="1" lang="en-US" altLang="zh-CN" sz="1200" dirty="0" smtClean="0">
                <a:latin typeface="微软雅黑"/>
                <a:ea typeface="微软雅黑"/>
                <a:cs typeface="微软雅黑"/>
              </a:rPr>
              <a:t>hive</a:t>
            </a:r>
            <a:r>
              <a:rPr kumimoji="1" lang="zh-CN" altLang="en-US" sz="1200" dirty="0" smtClean="0">
                <a:latin typeface="微软雅黑"/>
                <a:ea typeface="微软雅黑"/>
                <a:cs typeface="微软雅黑"/>
              </a:rPr>
              <a:t>的</a:t>
            </a:r>
            <a:r>
              <a:rPr kumimoji="1" lang="en-US" altLang="zh-CN" sz="1200" dirty="0" err="1" smtClean="0">
                <a:latin typeface="微软雅黑"/>
                <a:ea typeface="微软雅黑"/>
                <a:cs typeface="微软雅黑"/>
              </a:rPr>
              <a:t>sql</a:t>
            </a:r>
            <a:r>
              <a:rPr kumimoji="1" lang="zh-CN" altLang="en-US" sz="1200" dirty="0" smtClean="0">
                <a:latin typeface="微软雅黑"/>
                <a:ea typeface="微软雅黑"/>
                <a:cs typeface="微软雅黑"/>
              </a:rPr>
              <a:t>语句中得</a:t>
            </a:r>
            <a:r>
              <a:rPr kumimoji="1" lang="en-US" altLang="zh-CN" sz="1200" dirty="0" smtClean="0">
                <a:latin typeface="微软雅黑"/>
                <a:ea typeface="微软雅黑"/>
                <a:cs typeface="微软雅黑"/>
              </a:rPr>
              <a:t>share</a:t>
            </a:r>
            <a:r>
              <a:rPr kumimoji="1" lang="zh-CN" altLang="en-US" sz="1200" dirty="0" smtClean="0">
                <a:latin typeface="微软雅黑"/>
                <a:ea typeface="微软雅黑"/>
                <a:cs typeface="微软雅黑"/>
              </a:rPr>
              <a:t>功能，遇到问题可以询问我们，然后我们会将</a:t>
            </a:r>
            <a:r>
              <a:rPr kumimoji="1" lang="en-US" altLang="zh-CN" sz="1200" dirty="0" smtClean="0">
                <a:latin typeface="微软雅黑"/>
                <a:ea typeface="微软雅黑"/>
                <a:cs typeface="微软雅黑"/>
              </a:rPr>
              <a:t>hive</a:t>
            </a:r>
            <a:r>
              <a:rPr kumimoji="1" lang="zh-CN" altLang="en-US" sz="1200" dirty="0" smtClean="0">
                <a:latin typeface="微软雅黑"/>
                <a:ea typeface="微软雅黑"/>
                <a:cs typeface="微软雅黑"/>
              </a:rPr>
              <a:t>语句</a:t>
            </a:r>
            <a:r>
              <a:rPr kumimoji="1" lang="en-US" altLang="zh-CN" sz="1200" dirty="0" smtClean="0">
                <a:latin typeface="微软雅黑"/>
                <a:ea typeface="微软雅黑"/>
                <a:cs typeface="微软雅黑"/>
              </a:rPr>
              <a:t>share</a:t>
            </a:r>
            <a:r>
              <a:rPr kumimoji="1" lang="zh-CN" altLang="en-US" sz="1200" dirty="0" smtClean="0">
                <a:latin typeface="微软雅黑"/>
                <a:ea typeface="微软雅黑"/>
                <a:cs typeface="微软雅黑"/>
              </a:rPr>
              <a:t>到相关用户。下次就可以直接自己查询得到结果了。）</a:t>
            </a:r>
            <a:endParaRPr kumimoji="1" lang="en-US" altLang="zh-CN" sz="1200" dirty="0" smtClean="0">
              <a:latin typeface="微软雅黑"/>
              <a:ea typeface="微软雅黑"/>
              <a:cs typeface="微软雅黑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sz="1200" dirty="0" smtClean="0">
              <a:latin typeface="微软雅黑"/>
              <a:ea typeface="微软雅黑"/>
              <a:cs typeface="微软雅黑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F66495-C02F-E94B-8193-03979F2B892A}" type="slidenum">
              <a:rPr kumimoji="1" lang="zh-CN" altLang="en-US" smtClean="0"/>
              <a:t>31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9021865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dirty="0" smtClean="0">
                <a:latin typeface="微软雅黑"/>
                <a:ea typeface="微软雅黑"/>
                <a:cs typeface="微软雅黑"/>
              </a:rPr>
              <a:t>提供数据计算的平台：</a:t>
            </a:r>
            <a:r>
              <a:rPr kumimoji="1" lang="en-US" altLang="zh-CN" sz="1200" dirty="0" err="1" smtClean="0">
                <a:latin typeface="微软雅黑"/>
                <a:ea typeface="微软雅黑"/>
                <a:cs typeface="微软雅黑"/>
              </a:rPr>
              <a:t>hadoop</a:t>
            </a:r>
            <a:r>
              <a:rPr kumimoji="1" lang="zh-CN" altLang="en-US" sz="1200" dirty="0" smtClean="0">
                <a:latin typeface="微软雅黑"/>
                <a:ea typeface="微软雅黑"/>
                <a:cs typeface="微软雅黑"/>
              </a:rPr>
              <a:t>、</a:t>
            </a:r>
            <a:r>
              <a:rPr kumimoji="1" lang="en-US" altLang="zh-CN" sz="1200" dirty="0" smtClean="0">
                <a:latin typeface="微软雅黑"/>
                <a:ea typeface="微软雅黑"/>
                <a:cs typeface="微软雅黑"/>
              </a:rPr>
              <a:t>spark</a:t>
            </a:r>
            <a:r>
              <a:rPr kumimoji="1" lang="zh-CN" altLang="en-US" sz="1200" dirty="0" smtClean="0">
                <a:latin typeface="微软雅黑"/>
                <a:ea typeface="微软雅黑"/>
                <a:cs typeface="微软雅黑"/>
              </a:rPr>
              <a:t>、</a:t>
            </a:r>
            <a:r>
              <a:rPr kumimoji="1" lang="en-US" altLang="zh-CN" sz="1200" dirty="0" smtClean="0">
                <a:latin typeface="微软雅黑"/>
                <a:ea typeface="微软雅黑"/>
                <a:cs typeface="微软雅黑"/>
              </a:rPr>
              <a:t>storm</a:t>
            </a:r>
            <a:r>
              <a:rPr kumimoji="1" lang="zh-CN" altLang="en-US" sz="1200" dirty="0" smtClean="0">
                <a:latin typeface="微软雅黑"/>
                <a:ea typeface="微软雅黑"/>
                <a:cs typeface="微软雅黑"/>
              </a:rPr>
              <a:t>等等。</a:t>
            </a:r>
            <a:endParaRPr kumimoji="1" lang="en-US" altLang="zh-CN" sz="1200" dirty="0" smtClean="0">
              <a:latin typeface="微软雅黑"/>
              <a:ea typeface="微软雅黑"/>
              <a:cs typeface="微软雅黑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dirty="0" smtClean="0">
                <a:latin typeface="微软雅黑"/>
                <a:ea typeface="微软雅黑"/>
                <a:cs typeface="微软雅黑"/>
              </a:rPr>
              <a:t>提供数据模型，也就是各种</a:t>
            </a:r>
            <a:r>
              <a:rPr kumimoji="1" lang="en-US" altLang="zh-CN" sz="1200" dirty="0" smtClean="0">
                <a:latin typeface="微软雅黑"/>
                <a:ea typeface="微软雅黑"/>
                <a:cs typeface="微软雅黑"/>
              </a:rPr>
              <a:t>hive</a:t>
            </a:r>
            <a:r>
              <a:rPr kumimoji="1" lang="zh-CN" altLang="en-US" sz="1200" dirty="0" smtClean="0">
                <a:latin typeface="微软雅黑"/>
                <a:ea typeface="微软雅黑"/>
                <a:cs typeface="微软雅黑"/>
              </a:rPr>
              <a:t>的表，并进行注释。</a:t>
            </a:r>
            <a:endParaRPr kumimoji="1" lang="en-US" altLang="zh-CN" sz="1200" dirty="0" smtClean="0">
              <a:latin typeface="微软雅黑"/>
              <a:ea typeface="微软雅黑"/>
              <a:cs typeface="微软雅黑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dirty="0" smtClean="0">
                <a:latin typeface="微软雅黑"/>
                <a:ea typeface="微软雅黑"/>
                <a:cs typeface="微软雅黑"/>
              </a:rPr>
              <a:t>常态的计算由我们进行按天跑。临时的数据计算查询，我们提供技术支持。（也就是</a:t>
            </a:r>
            <a:r>
              <a:rPr kumimoji="1" lang="en-US" altLang="zh-CN" sz="1200" dirty="0" smtClean="0">
                <a:latin typeface="微软雅黑"/>
                <a:ea typeface="微软雅黑"/>
                <a:cs typeface="微软雅黑"/>
              </a:rPr>
              <a:t>hive</a:t>
            </a:r>
            <a:r>
              <a:rPr kumimoji="1" lang="zh-CN" altLang="en-US" sz="1200" dirty="0" smtClean="0">
                <a:latin typeface="微软雅黑"/>
                <a:ea typeface="微软雅黑"/>
                <a:cs typeface="微软雅黑"/>
              </a:rPr>
              <a:t>的</a:t>
            </a:r>
            <a:r>
              <a:rPr kumimoji="1" lang="en-US" altLang="zh-CN" sz="1200" dirty="0" err="1" smtClean="0">
                <a:latin typeface="微软雅黑"/>
                <a:ea typeface="微软雅黑"/>
                <a:cs typeface="微软雅黑"/>
              </a:rPr>
              <a:t>sql</a:t>
            </a:r>
            <a:r>
              <a:rPr kumimoji="1" lang="zh-CN" altLang="en-US" sz="1200" dirty="0" smtClean="0">
                <a:latin typeface="微软雅黑"/>
                <a:ea typeface="微软雅黑"/>
                <a:cs typeface="微软雅黑"/>
              </a:rPr>
              <a:t>语句中得</a:t>
            </a:r>
            <a:r>
              <a:rPr kumimoji="1" lang="en-US" altLang="zh-CN" sz="1200" dirty="0" smtClean="0">
                <a:latin typeface="微软雅黑"/>
                <a:ea typeface="微软雅黑"/>
                <a:cs typeface="微软雅黑"/>
              </a:rPr>
              <a:t>share</a:t>
            </a:r>
            <a:r>
              <a:rPr kumimoji="1" lang="zh-CN" altLang="en-US" sz="1200" dirty="0" smtClean="0">
                <a:latin typeface="微软雅黑"/>
                <a:ea typeface="微软雅黑"/>
                <a:cs typeface="微软雅黑"/>
              </a:rPr>
              <a:t>功能，遇到问题可以询问我们，然后我们会将</a:t>
            </a:r>
            <a:r>
              <a:rPr kumimoji="1" lang="en-US" altLang="zh-CN" sz="1200" dirty="0" smtClean="0">
                <a:latin typeface="微软雅黑"/>
                <a:ea typeface="微软雅黑"/>
                <a:cs typeface="微软雅黑"/>
              </a:rPr>
              <a:t>hive</a:t>
            </a:r>
            <a:r>
              <a:rPr kumimoji="1" lang="zh-CN" altLang="en-US" sz="1200" dirty="0" smtClean="0">
                <a:latin typeface="微软雅黑"/>
                <a:ea typeface="微软雅黑"/>
                <a:cs typeface="微软雅黑"/>
              </a:rPr>
              <a:t>语句</a:t>
            </a:r>
            <a:r>
              <a:rPr kumimoji="1" lang="en-US" altLang="zh-CN" sz="1200" dirty="0" smtClean="0">
                <a:latin typeface="微软雅黑"/>
                <a:ea typeface="微软雅黑"/>
                <a:cs typeface="微软雅黑"/>
              </a:rPr>
              <a:t>share</a:t>
            </a:r>
            <a:r>
              <a:rPr kumimoji="1" lang="zh-CN" altLang="en-US" sz="1200" dirty="0" smtClean="0">
                <a:latin typeface="微软雅黑"/>
                <a:ea typeface="微软雅黑"/>
                <a:cs typeface="微软雅黑"/>
              </a:rPr>
              <a:t>到相关用户。下次就可以直接自己查询得到结果了。）</a:t>
            </a:r>
            <a:endParaRPr kumimoji="1" lang="en-US" altLang="zh-CN" sz="1200" dirty="0" smtClean="0">
              <a:latin typeface="微软雅黑"/>
              <a:ea typeface="微软雅黑"/>
              <a:cs typeface="微软雅黑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sz="1200" dirty="0" smtClean="0">
              <a:latin typeface="微软雅黑"/>
              <a:ea typeface="微软雅黑"/>
              <a:cs typeface="微软雅黑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F66495-C02F-E94B-8193-03979F2B892A}" type="slidenum">
              <a:rPr kumimoji="1" lang="zh-CN" altLang="en-US" smtClean="0"/>
              <a:t>32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9021865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dirty="0" smtClean="0">
                <a:latin typeface="微软雅黑"/>
                <a:ea typeface="微软雅黑"/>
                <a:cs typeface="微软雅黑"/>
              </a:rPr>
              <a:t>提供数据计算的平台：</a:t>
            </a:r>
            <a:r>
              <a:rPr kumimoji="1" lang="en-US" altLang="zh-CN" sz="1200" dirty="0" err="1" smtClean="0">
                <a:latin typeface="微软雅黑"/>
                <a:ea typeface="微软雅黑"/>
                <a:cs typeface="微软雅黑"/>
              </a:rPr>
              <a:t>hadoop</a:t>
            </a:r>
            <a:r>
              <a:rPr kumimoji="1" lang="zh-CN" altLang="en-US" sz="1200" dirty="0" smtClean="0">
                <a:latin typeface="微软雅黑"/>
                <a:ea typeface="微软雅黑"/>
                <a:cs typeface="微软雅黑"/>
              </a:rPr>
              <a:t>、</a:t>
            </a:r>
            <a:r>
              <a:rPr kumimoji="1" lang="en-US" altLang="zh-CN" sz="1200" dirty="0" smtClean="0">
                <a:latin typeface="微软雅黑"/>
                <a:ea typeface="微软雅黑"/>
                <a:cs typeface="微软雅黑"/>
              </a:rPr>
              <a:t>spark</a:t>
            </a:r>
            <a:r>
              <a:rPr kumimoji="1" lang="zh-CN" altLang="en-US" sz="1200" dirty="0" smtClean="0">
                <a:latin typeface="微软雅黑"/>
                <a:ea typeface="微软雅黑"/>
                <a:cs typeface="微软雅黑"/>
              </a:rPr>
              <a:t>、</a:t>
            </a:r>
            <a:r>
              <a:rPr kumimoji="1" lang="en-US" altLang="zh-CN" sz="1200" dirty="0" smtClean="0">
                <a:latin typeface="微软雅黑"/>
                <a:ea typeface="微软雅黑"/>
                <a:cs typeface="微软雅黑"/>
              </a:rPr>
              <a:t>storm</a:t>
            </a:r>
            <a:r>
              <a:rPr kumimoji="1" lang="zh-CN" altLang="en-US" sz="1200" dirty="0" smtClean="0">
                <a:latin typeface="微软雅黑"/>
                <a:ea typeface="微软雅黑"/>
                <a:cs typeface="微软雅黑"/>
              </a:rPr>
              <a:t>等等。</a:t>
            </a:r>
            <a:endParaRPr kumimoji="1" lang="en-US" altLang="zh-CN" sz="1200" dirty="0" smtClean="0">
              <a:latin typeface="微软雅黑"/>
              <a:ea typeface="微软雅黑"/>
              <a:cs typeface="微软雅黑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dirty="0" smtClean="0">
                <a:latin typeface="微软雅黑"/>
                <a:ea typeface="微软雅黑"/>
                <a:cs typeface="微软雅黑"/>
              </a:rPr>
              <a:t>提供数据模型，也就是各种</a:t>
            </a:r>
            <a:r>
              <a:rPr kumimoji="1" lang="en-US" altLang="zh-CN" sz="1200" dirty="0" smtClean="0">
                <a:latin typeface="微软雅黑"/>
                <a:ea typeface="微软雅黑"/>
                <a:cs typeface="微软雅黑"/>
              </a:rPr>
              <a:t>hive</a:t>
            </a:r>
            <a:r>
              <a:rPr kumimoji="1" lang="zh-CN" altLang="en-US" sz="1200" dirty="0" smtClean="0">
                <a:latin typeface="微软雅黑"/>
                <a:ea typeface="微软雅黑"/>
                <a:cs typeface="微软雅黑"/>
              </a:rPr>
              <a:t>的表，并进行注释。</a:t>
            </a:r>
            <a:endParaRPr kumimoji="1" lang="en-US" altLang="zh-CN" sz="1200" dirty="0" smtClean="0">
              <a:latin typeface="微软雅黑"/>
              <a:ea typeface="微软雅黑"/>
              <a:cs typeface="微软雅黑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dirty="0" smtClean="0">
                <a:latin typeface="微软雅黑"/>
                <a:ea typeface="微软雅黑"/>
                <a:cs typeface="微软雅黑"/>
              </a:rPr>
              <a:t>常态的计算由我们进行按天跑。临时的数据计算查询，我们提供技术支持。（也就是</a:t>
            </a:r>
            <a:r>
              <a:rPr kumimoji="1" lang="en-US" altLang="zh-CN" sz="1200" dirty="0" smtClean="0">
                <a:latin typeface="微软雅黑"/>
                <a:ea typeface="微软雅黑"/>
                <a:cs typeface="微软雅黑"/>
              </a:rPr>
              <a:t>hive</a:t>
            </a:r>
            <a:r>
              <a:rPr kumimoji="1" lang="zh-CN" altLang="en-US" sz="1200" dirty="0" smtClean="0">
                <a:latin typeface="微软雅黑"/>
                <a:ea typeface="微软雅黑"/>
                <a:cs typeface="微软雅黑"/>
              </a:rPr>
              <a:t>的</a:t>
            </a:r>
            <a:r>
              <a:rPr kumimoji="1" lang="en-US" altLang="zh-CN" sz="1200" dirty="0" err="1" smtClean="0">
                <a:latin typeface="微软雅黑"/>
                <a:ea typeface="微软雅黑"/>
                <a:cs typeface="微软雅黑"/>
              </a:rPr>
              <a:t>sql</a:t>
            </a:r>
            <a:r>
              <a:rPr kumimoji="1" lang="zh-CN" altLang="en-US" sz="1200" dirty="0" smtClean="0">
                <a:latin typeface="微软雅黑"/>
                <a:ea typeface="微软雅黑"/>
                <a:cs typeface="微软雅黑"/>
              </a:rPr>
              <a:t>语句中得</a:t>
            </a:r>
            <a:r>
              <a:rPr kumimoji="1" lang="en-US" altLang="zh-CN" sz="1200" dirty="0" smtClean="0">
                <a:latin typeface="微软雅黑"/>
                <a:ea typeface="微软雅黑"/>
                <a:cs typeface="微软雅黑"/>
              </a:rPr>
              <a:t>share</a:t>
            </a:r>
            <a:r>
              <a:rPr kumimoji="1" lang="zh-CN" altLang="en-US" sz="1200" dirty="0" smtClean="0">
                <a:latin typeface="微软雅黑"/>
                <a:ea typeface="微软雅黑"/>
                <a:cs typeface="微软雅黑"/>
              </a:rPr>
              <a:t>功能，遇到问题可以询问我们，然后我们会将</a:t>
            </a:r>
            <a:r>
              <a:rPr kumimoji="1" lang="en-US" altLang="zh-CN" sz="1200" dirty="0" smtClean="0">
                <a:latin typeface="微软雅黑"/>
                <a:ea typeface="微软雅黑"/>
                <a:cs typeface="微软雅黑"/>
              </a:rPr>
              <a:t>hive</a:t>
            </a:r>
            <a:r>
              <a:rPr kumimoji="1" lang="zh-CN" altLang="en-US" sz="1200" dirty="0" smtClean="0">
                <a:latin typeface="微软雅黑"/>
                <a:ea typeface="微软雅黑"/>
                <a:cs typeface="微软雅黑"/>
              </a:rPr>
              <a:t>语句</a:t>
            </a:r>
            <a:r>
              <a:rPr kumimoji="1" lang="en-US" altLang="zh-CN" sz="1200" dirty="0" smtClean="0">
                <a:latin typeface="微软雅黑"/>
                <a:ea typeface="微软雅黑"/>
                <a:cs typeface="微软雅黑"/>
              </a:rPr>
              <a:t>share</a:t>
            </a:r>
            <a:r>
              <a:rPr kumimoji="1" lang="zh-CN" altLang="en-US" sz="1200" dirty="0" smtClean="0">
                <a:latin typeface="微软雅黑"/>
                <a:ea typeface="微软雅黑"/>
                <a:cs typeface="微软雅黑"/>
              </a:rPr>
              <a:t>到相关用户。下次就可以直接自己查询得到结果了。）</a:t>
            </a:r>
            <a:endParaRPr kumimoji="1" lang="en-US" altLang="zh-CN" sz="1200" dirty="0" smtClean="0">
              <a:latin typeface="微软雅黑"/>
              <a:ea typeface="微软雅黑"/>
              <a:cs typeface="微软雅黑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sz="1200" dirty="0" smtClean="0">
              <a:latin typeface="微软雅黑"/>
              <a:ea typeface="微软雅黑"/>
              <a:cs typeface="微软雅黑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F66495-C02F-E94B-8193-03979F2B892A}" type="slidenum">
              <a:rPr kumimoji="1" lang="zh-CN" altLang="en-US" smtClean="0"/>
              <a:t>33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9021865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dirty="0" smtClean="0">
                <a:latin typeface="微软雅黑"/>
                <a:ea typeface="微软雅黑"/>
                <a:cs typeface="微软雅黑"/>
              </a:rPr>
              <a:t>提供数据计算的平台：</a:t>
            </a:r>
            <a:r>
              <a:rPr kumimoji="1" lang="en-US" altLang="zh-CN" sz="1200" dirty="0" err="1" smtClean="0">
                <a:latin typeface="微软雅黑"/>
                <a:ea typeface="微软雅黑"/>
                <a:cs typeface="微软雅黑"/>
              </a:rPr>
              <a:t>hadoop</a:t>
            </a:r>
            <a:r>
              <a:rPr kumimoji="1" lang="zh-CN" altLang="en-US" sz="1200" dirty="0" smtClean="0">
                <a:latin typeface="微软雅黑"/>
                <a:ea typeface="微软雅黑"/>
                <a:cs typeface="微软雅黑"/>
              </a:rPr>
              <a:t>、</a:t>
            </a:r>
            <a:r>
              <a:rPr kumimoji="1" lang="en-US" altLang="zh-CN" sz="1200" dirty="0" smtClean="0">
                <a:latin typeface="微软雅黑"/>
                <a:ea typeface="微软雅黑"/>
                <a:cs typeface="微软雅黑"/>
              </a:rPr>
              <a:t>spark</a:t>
            </a:r>
            <a:r>
              <a:rPr kumimoji="1" lang="zh-CN" altLang="en-US" sz="1200" dirty="0" smtClean="0">
                <a:latin typeface="微软雅黑"/>
                <a:ea typeface="微软雅黑"/>
                <a:cs typeface="微软雅黑"/>
              </a:rPr>
              <a:t>、</a:t>
            </a:r>
            <a:r>
              <a:rPr kumimoji="1" lang="en-US" altLang="zh-CN" sz="1200" dirty="0" smtClean="0">
                <a:latin typeface="微软雅黑"/>
                <a:ea typeface="微软雅黑"/>
                <a:cs typeface="微软雅黑"/>
              </a:rPr>
              <a:t>storm</a:t>
            </a:r>
            <a:r>
              <a:rPr kumimoji="1" lang="zh-CN" altLang="en-US" sz="1200" dirty="0" smtClean="0">
                <a:latin typeface="微软雅黑"/>
                <a:ea typeface="微软雅黑"/>
                <a:cs typeface="微软雅黑"/>
              </a:rPr>
              <a:t>等等。</a:t>
            </a:r>
            <a:endParaRPr kumimoji="1" lang="en-US" altLang="zh-CN" sz="1200" dirty="0" smtClean="0">
              <a:latin typeface="微软雅黑"/>
              <a:ea typeface="微软雅黑"/>
              <a:cs typeface="微软雅黑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dirty="0" smtClean="0">
                <a:latin typeface="微软雅黑"/>
                <a:ea typeface="微软雅黑"/>
                <a:cs typeface="微软雅黑"/>
              </a:rPr>
              <a:t>提供数据模型，也就是各种</a:t>
            </a:r>
            <a:r>
              <a:rPr kumimoji="1" lang="en-US" altLang="zh-CN" sz="1200" dirty="0" smtClean="0">
                <a:latin typeface="微软雅黑"/>
                <a:ea typeface="微软雅黑"/>
                <a:cs typeface="微软雅黑"/>
              </a:rPr>
              <a:t>hive</a:t>
            </a:r>
            <a:r>
              <a:rPr kumimoji="1" lang="zh-CN" altLang="en-US" sz="1200" dirty="0" smtClean="0">
                <a:latin typeface="微软雅黑"/>
                <a:ea typeface="微软雅黑"/>
                <a:cs typeface="微软雅黑"/>
              </a:rPr>
              <a:t>的表，并进行注释。</a:t>
            </a:r>
            <a:endParaRPr kumimoji="1" lang="en-US" altLang="zh-CN" sz="1200" dirty="0" smtClean="0">
              <a:latin typeface="微软雅黑"/>
              <a:ea typeface="微软雅黑"/>
              <a:cs typeface="微软雅黑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dirty="0" smtClean="0">
                <a:latin typeface="微软雅黑"/>
                <a:ea typeface="微软雅黑"/>
                <a:cs typeface="微软雅黑"/>
              </a:rPr>
              <a:t>常态的计算由我们进行按天跑。临时的数据计算查询，我们提供技术支持。（也就是</a:t>
            </a:r>
            <a:r>
              <a:rPr kumimoji="1" lang="en-US" altLang="zh-CN" sz="1200" dirty="0" smtClean="0">
                <a:latin typeface="微软雅黑"/>
                <a:ea typeface="微软雅黑"/>
                <a:cs typeface="微软雅黑"/>
              </a:rPr>
              <a:t>hive</a:t>
            </a:r>
            <a:r>
              <a:rPr kumimoji="1" lang="zh-CN" altLang="en-US" sz="1200" dirty="0" smtClean="0">
                <a:latin typeface="微软雅黑"/>
                <a:ea typeface="微软雅黑"/>
                <a:cs typeface="微软雅黑"/>
              </a:rPr>
              <a:t>的</a:t>
            </a:r>
            <a:r>
              <a:rPr kumimoji="1" lang="en-US" altLang="zh-CN" sz="1200" dirty="0" err="1" smtClean="0">
                <a:latin typeface="微软雅黑"/>
                <a:ea typeface="微软雅黑"/>
                <a:cs typeface="微软雅黑"/>
              </a:rPr>
              <a:t>sql</a:t>
            </a:r>
            <a:r>
              <a:rPr kumimoji="1" lang="zh-CN" altLang="en-US" sz="1200" dirty="0" smtClean="0">
                <a:latin typeface="微软雅黑"/>
                <a:ea typeface="微软雅黑"/>
                <a:cs typeface="微软雅黑"/>
              </a:rPr>
              <a:t>语句中得</a:t>
            </a:r>
            <a:r>
              <a:rPr kumimoji="1" lang="en-US" altLang="zh-CN" sz="1200" dirty="0" smtClean="0">
                <a:latin typeface="微软雅黑"/>
                <a:ea typeface="微软雅黑"/>
                <a:cs typeface="微软雅黑"/>
              </a:rPr>
              <a:t>share</a:t>
            </a:r>
            <a:r>
              <a:rPr kumimoji="1" lang="zh-CN" altLang="en-US" sz="1200" dirty="0" smtClean="0">
                <a:latin typeface="微软雅黑"/>
                <a:ea typeface="微软雅黑"/>
                <a:cs typeface="微软雅黑"/>
              </a:rPr>
              <a:t>功能，遇到问题可以询问我们，然后我们会将</a:t>
            </a:r>
            <a:r>
              <a:rPr kumimoji="1" lang="en-US" altLang="zh-CN" sz="1200" dirty="0" smtClean="0">
                <a:latin typeface="微软雅黑"/>
                <a:ea typeface="微软雅黑"/>
                <a:cs typeface="微软雅黑"/>
              </a:rPr>
              <a:t>hive</a:t>
            </a:r>
            <a:r>
              <a:rPr kumimoji="1" lang="zh-CN" altLang="en-US" sz="1200" dirty="0" smtClean="0">
                <a:latin typeface="微软雅黑"/>
                <a:ea typeface="微软雅黑"/>
                <a:cs typeface="微软雅黑"/>
              </a:rPr>
              <a:t>语句</a:t>
            </a:r>
            <a:r>
              <a:rPr kumimoji="1" lang="en-US" altLang="zh-CN" sz="1200" dirty="0" smtClean="0">
                <a:latin typeface="微软雅黑"/>
                <a:ea typeface="微软雅黑"/>
                <a:cs typeface="微软雅黑"/>
              </a:rPr>
              <a:t>share</a:t>
            </a:r>
            <a:r>
              <a:rPr kumimoji="1" lang="zh-CN" altLang="en-US" sz="1200" dirty="0" smtClean="0">
                <a:latin typeface="微软雅黑"/>
                <a:ea typeface="微软雅黑"/>
                <a:cs typeface="微软雅黑"/>
              </a:rPr>
              <a:t>到相关用户。下次就可以直接自己查询得到结果了。）</a:t>
            </a:r>
            <a:endParaRPr kumimoji="1" lang="en-US" altLang="zh-CN" sz="1200" dirty="0" smtClean="0">
              <a:latin typeface="微软雅黑"/>
              <a:ea typeface="微软雅黑"/>
              <a:cs typeface="微软雅黑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sz="1200" dirty="0" smtClean="0">
              <a:latin typeface="微软雅黑"/>
              <a:ea typeface="微软雅黑"/>
              <a:cs typeface="微软雅黑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F66495-C02F-E94B-8193-03979F2B892A}" type="slidenum">
              <a:rPr kumimoji="1" lang="zh-CN" altLang="en-US" smtClean="0"/>
              <a:t>34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9021865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dirty="0" smtClean="0">
                <a:latin typeface="微软雅黑"/>
                <a:ea typeface="微软雅黑"/>
                <a:cs typeface="微软雅黑"/>
              </a:rPr>
              <a:t>提供数据计算的平台：</a:t>
            </a:r>
            <a:r>
              <a:rPr kumimoji="1" lang="en-US" altLang="zh-CN" sz="1200" dirty="0" err="1" smtClean="0">
                <a:latin typeface="微软雅黑"/>
                <a:ea typeface="微软雅黑"/>
                <a:cs typeface="微软雅黑"/>
              </a:rPr>
              <a:t>hadoop</a:t>
            </a:r>
            <a:r>
              <a:rPr kumimoji="1" lang="zh-CN" altLang="en-US" sz="1200" dirty="0" smtClean="0">
                <a:latin typeface="微软雅黑"/>
                <a:ea typeface="微软雅黑"/>
                <a:cs typeface="微软雅黑"/>
              </a:rPr>
              <a:t>、</a:t>
            </a:r>
            <a:r>
              <a:rPr kumimoji="1" lang="en-US" altLang="zh-CN" sz="1200" dirty="0" smtClean="0">
                <a:latin typeface="微软雅黑"/>
                <a:ea typeface="微软雅黑"/>
                <a:cs typeface="微软雅黑"/>
              </a:rPr>
              <a:t>spark</a:t>
            </a:r>
            <a:r>
              <a:rPr kumimoji="1" lang="zh-CN" altLang="en-US" sz="1200" dirty="0" smtClean="0">
                <a:latin typeface="微软雅黑"/>
                <a:ea typeface="微软雅黑"/>
                <a:cs typeface="微软雅黑"/>
              </a:rPr>
              <a:t>、</a:t>
            </a:r>
            <a:r>
              <a:rPr kumimoji="1" lang="en-US" altLang="zh-CN" sz="1200" dirty="0" smtClean="0">
                <a:latin typeface="微软雅黑"/>
                <a:ea typeface="微软雅黑"/>
                <a:cs typeface="微软雅黑"/>
              </a:rPr>
              <a:t>storm</a:t>
            </a:r>
            <a:r>
              <a:rPr kumimoji="1" lang="zh-CN" altLang="en-US" sz="1200" dirty="0" smtClean="0">
                <a:latin typeface="微软雅黑"/>
                <a:ea typeface="微软雅黑"/>
                <a:cs typeface="微软雅黑"/>
              </a:rPr>
              <a:t>等等。</a:t>
            </a:r>
            <a:endParaRPr kumimoji="1" lang="en-US" altLang="zh-CN" sz="1200" dirty="0" smtClean="0">
              <a:latin typeface="微软雅黑"/>
              <a:ea typeface="微软雅黑"/>
              <a:cs typeface="微软雅黑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dirty="0" smtClean="0">
                <a:latin typeface="微软雅黑"/>
                <a:ea typeface="微软雅黑"/>
                <a:cs typeface="微软雅黑"/>
              </a:rPr>
              <a:t>提供数据模型，也就是各种</a:t>
            </a:r>
            <a:r>
              <a:rPr kumimoji="1" lang="en-US" altLang="zh-CN" sz="1200" dirty="0" smtClean="0">
                <a:latin typeface="微软雅黑"/>
                <a:ea typeface="微软雅黑"/>
                <a:cs typeface="微软雅黑"/>
              </a:rPr>
              <a:t>hive</a:t>
            </a:r>
            <a:r>
              <a:rPr kumimoji="1" lang="zh-CN" altLang="en-US" sz="1200" dirty="0" smtClean="0">
                <a:latin typeface="微软雅黑"/>
                <a:ea typeface="微软雅黑"/>
                <a:cs typeface="微软雅黑"/>
              </a:rPr>
              <a:t>的表，并进行注释。</a:t>
            </a:r>
            <a:endParaRPr kumimoji="1" lang="en-US" altLang="zh-CN" sz="1200" dirty="0" smtClean="0">
              <a:latin typeface="微软雅黑"/>
              <a:ea typeface="微软雅黑"/>
              <a:cs typeface="微软雅黑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dirty="0" smtClean="0">
                <a:latin typeface="微软雅黑"/>
                <a:ea typeface="微软雅黑"/>
                <a:cs typeface="微软雅黑"/>
              </a:rPr>
              <a:t>常态的计算由我们进行按天跑。临时的数据计算查询，我们提供技术支持。（也就是</a:t>
            </a:r>
            <a:r>
              <a:rPr kumimoji="1" lang="en-US" altLang="zh-CN" sz="1200" dirty="0" smtClean="0">
                <a:latin typeface="微软雅黑"/>
                <a:ea typeface="微软雅黑"/>
                <a:cs typeface="微软雅黑"/>
              </a:rPr>
              <a:t>hive</a:t>
            </a:r>
            <a:r>
              <a:rPr kumimoji="1" lang="zh-CN" altLang="en-US" sz="1200" dirty="0" smtClean="0">
                <a:latin typeface="微软雅黑"/>
                <a:ea typeface="微软雅黑"/>
                <a:cs typeface="微软雅黑"/>
              </a:rPr>
              <a:t>的</a:t>
            </a:r>
            <a:r>
              <a:rPr kumimoji="1" lang="en-US" altLang="zh-CN" sz="1200" dirty="0" err="1" smtClean="0">
                <a:latin typeface="微软雅黑"/>
                <a:ea typeface="微软雅黑"/>
                <a:cs typeface="微软雅黑"/>
              </a:rPr>
              <a:t>sql</a:t>
            </a:r>
            <a:r>
              <a:rPr kumimoji="1" lang="zh-CN" altLang="en-US" sz="1200" dirty="0" smtClean="0">
                <a:latin typeface="微软雅黑"/>
                <a:ea typeface="微软雅黑"/>
                <a:cs typeface="微软雅黑"/>
              </a:rPr>
              <a:t>语句中得</a:t>
            </a:r>
            <a:r>
              <a:rPr kumimoji="1" lang="en-US" altLang="zh-CN" sz="1200" dirty="0" smtClean="0">
                <a:latin typeface="微软雅黑"/>
                <a:ea typeface="微软雅黑"/>
                <a:cs typeface="微软雅黑"/>
              </a:rPr>
              <a:t>share</a:t>
            </a:r>
            <a:r>
              <a:rPr kumimoji="1" lang="zh-CN" altLang="en-US" sz="1200" dirty="0" smtClean="0">
                <a:latin typeface="微软雅黑"/>
                <a:ea typeface="微软雅黑"/>
                <a:cs typeface="微软雅黑"/>
              </a:rPr>
              <a:t>功能，遇到问题可以询问我们，然后我们会将</a:t>
            </a:r>
            <a:r>
              <a:rPr kumimoji="1" lang="en-US" altLang="zh-CN" sz="1200" dirty="0" smtClean="0">
                <a:latin typeface="微软雅黑"/>
                <a:ea typeface="微软雅黑"/>
                <a:cs typeface="微软雅黑"/>
              </a:rPr>
              <a:t>hive</a:t>
            </a:r>
            <a:r>
              <a:rPr kumimoji="1" lang="zh-CN" altLang="en-US" sz="1200" dirty="0" smtClean="0">
                <a:latin typeface="微软雅黑"/>
                <a:ea typeface="微软雅黑"/>
                <a:cs typeface="微软雅黑"/>
              </a:rPr>
              <a:t>语句</a:t>
            </a:r>
            <a:r>
              <a:rPr kumimoji="1" lang="en-US" altLang="zh-CN" sz="1200" dirty="0" smtClean="0">
                <a:latin typeface="微软雅黑"/>
                <a:ea typeface="微软雅黑"/>
                <a:cs typeface="微软雅黑"/>
              </a:rPr>
              <a:t>share</a:t>
            </a:r>
            <a:r>
              <a:rPr kumimoji="1" lang="zh-CN" altLang="en-US" sz="1200" dirty="0" smtClean="0">
                <a:latin typeface="微软雅黑"/>
                <a:ea typeface="微软雅黑"/>
                <a:cs typeface="微软雅黑"/>
              </a:rPr>
              <a:t>到相关用户。下次就可以直接自己查询得到结果了。）</a:t>
            </a:r>
            <a:endParaRPr kumimoji="1" lang="en-US" altLang="zh-CN" sz="1200" dirty="0" smtClean="0">
              <a:latin typeface="微软雅黑"/>
              <a:ea typeface="微软雅黑"/>
              <a:cs typeface="微软雅黑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sz="1200" dirty="0" smtClean="0">
              <a:latin typeface="微软雅黑"/>
              <a:ea typeface="微软雅黑"/>
              <a:cs typeface="微软雅黑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F66495-C02F-E94B-8193-03979F2B892A}" type="slidenum">
              <a:rPr kumimoji="1" lang="zh-CN" altLang="en-US" smtClean="0"/>
              <a:t>35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9021865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dirty="0" smtClean="0">
                <a:latin typeface="微软雅黑"/>
                <a:ea typeface="微软雅黑"/>
                <a:cs typeface="微软雅黑"/>
              </a:rPr>
              <a:t>提供数据计算的平台：</a:t>
            </a:r>
            <a:r>
              <a:rPr kumimoji="1" lang="en-US" altLang="zh-CN" sz="1200" dirty="0" err="1" smtClean="0">
                <a:latin typeface="微软雅黑"/>
                <a:ea typeface="微软雅黑"/>
                <a:cs typeface="微软雅黑"/>
              </a:rPr>
              <a:t>hadoop</a:t>
            </a:r>
            <a:r>
              <a:rPr kumimoji="1" lang="zh-CN" altLang="en-US" sz="1200" dirty="0" smtClean="0">
                <a:latin typeface="微软雅黑"/>
                <a:ea typeface="微软雅黑"/>
                <a:cs typeface="微软雅黑"/>
              </a:rPr>
              <a:t>、</a:t>
            </a:r>
            <a:r>
              <a:rPr kumimoji="1" lang="en-US" altLang="zh-CN" sz="1200" dirty="0" smtClean="0">
                <a:latin typeface="微软雅黑"/>
                <a:ea typeface="微软雅黑"/>
                <a:cs typeface="微软雅黑"/>
              </a:rPr>
              <a:t>spark</a:t>
            </a:r>
            <a:r>
              <a:rPr kumimoji="1" lang="zh-CN" altLang="en-US" sz="1200" dirty="0" smtClean="0">
                <a:latin typeface="微软雅黑"/>
                <a:ea typeface="微软雅黑"/>
                <a:cs typeface="微软雅黑"/>
              </a:rPr>
              <a:t>、</a:t>
            </a:r>
            <a:r>
              <a:rPr kumimoji="1" lang="en-US" altLang="zh-CN" sz="1200" dirty="0" smtClean="0">
                <a:latin typeface="微软雅黑"/>
                <a:ea typeface="微软雅黑"/>
                <a:cs typeface="微软雅黑"/>
              </a:rPr>
              <a:t>storm</a:t>
            </a:r>
            <a:r>
              <a:rPr kumimoji="1" lang="zh-CN" altLang="en-US" sz="1200" dirty="0" smtClean="0">
                <a:latin typeface="微软雅黑"/>
                <a:ea typeface="微软雅黑"/>
                <a:cs typeface="微软雅黑"/>
              </a:rPr>
              <a:t>等等。</a:t>
            </a:r>
            <a:endParaRPr kumimoji="1" lang="en-US" altLang="zh-CN" sz="1200" dirty="0" smtClean="0">
              <a:latin typeface="微软雅黑"/>
              <a:ea typeface="微软雅黑"/>
              <a:cs typeface="微软雅黑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dirty="0" smtClean="0">
                <a:latin typeface="微软雅黑"/>
                <a:ea typeface="微软雅黑"/>
                <a:cs typeface="微软雅黑"/>
              </a:rPr>
              <a:t>提供数据模型，也就是各种</a:t>
            </a:r>
            <a:r>
              <a:rPr kumimoji="1" lang="en-US" altLang="zh-CN" sz="1200" dirty="0" smtClean="0">
                <a:latin typeface="微软雅黑"/>
                <a:ea typeface="微软雅黑"/>
                <a:cs typeface="微软雅黑"/>
              </a:rPr>
              <a:t>hive</a:t>
            </a:r>
            <a:r>
              <a:rPr kumimoji="1" lang="zh-CN" altLang="en-US" sz="1200" dirty="0" smtClean="0">
                <a:latin typeface="微软雅黑"/>
                <a:ea typeface="微软雅黑"/>
                <a:cs typeface="微软雅黑"/>
              </a:rPr>
              <a:t>的表，并进行注释。</a:t>
            </a:r>
            <a:endParaRPr kumimoji="1" lang="en-US" altLang="zh-CN" sz="1200" dirty="0" smtClean="0">
              <a:latin typeface="微软雅黑"/>
              <a:ea typeface="微软雅黑"/>
              <a:cs typeface="微软雅黑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dirty="0" smtClean="0">
                <a:latin typeface="微软雅黑"/>
                <a:ea typeface="微软雅黑"/>
                <a:cs typeface="微软雅黑"/>
              </a:rPr>
              <a:t>常态的计算由我们进行按天跑。临时的数据计算查询，我们提供技术支持。（也就是</a:t>
            </a:r>
            <a:r>
              <a:rPr kumimoji="1" lang="en-US" altLang="zh-CN" sz="1200" dirty="0" smtClean="0">
                <a:latin typeface="微软雅黑"/>
                <a:ea typeface="微软雅黑"/>
                <a:cs typeface="微软雅黑"/>
              </a:rPr>
              <a:t>hive</a:t>
            </a:r>
            <a:r>
              <a:rPr kumimoji="1" lang="zh-CN" altLang="en-US" sz="1200" dirty="0" smtClean="0">
                <a:latin typeface="微软雅黑"/>
                <a:ea typeface="微软雅黑"/>
                <a:cs typeface="微软雅黑"/>
              </a:rPr>
              <a:t>的</a:t>
            </a:r>
            <a:r>
              <a:rPr kumimoji="1" lang="en-US" altLang="zh-CN" sz="1200" dirty="0" err="1" smtClean="0">
                <a:latin typeface="微软雅黑"/>
                <a:ea typeface="微软雅黑"/>
                <a:cs typeface="微软雅黑"/>
              </a:rPr>
              <a:t>sql</a:t>
            </a:r>
            <a:r>
              <a:rPr kumimoji="1" lang="zh-CN" altLang="en-US" sz="1200" dirty="0" smtClean="0">
                <a:latin typeface="微软雅黑"/>
                <a:ea typeface="微软雅黑"/>
                <a:cs typeface="微软雅黑"/>
              </a:rPr>
              <a:t>语句中得</a:t>
            </a:r>
            <a:r>
              <a:rPr kumimoji="1" lang="en-US" altLang="zh-CN" sz="1200" dirty="0" smtClean="0">
                <a:latin typeface="微软雅黑"/>
                <a:ea typeface="微软雅黑"/>
                <a:cs typeface="微软雅黑"/>
              </a:rPr>
              <a:t>share</a:t>
            </a:r>
            <a:r>
              <a:rPr kumimoji="1" lang="zh-CN" altLang="en-US" sz="1200" dirty="0" smtClean="0">
                <a:latin typeface="微软雅黑"/>
                <a:ea typeface="微软雅黑"/>
                <a:cs typeface="微软雅黑"/>
              </a:rPr>
              <a:t>功能，遇到问题可以询问我们，然后我们会将</a:t>
            </a:r>
            <a:r>
              <a:rPr kumimoji="1" lang="en-US" altLang="zh-CN" sz="1200" dirty="0" smtClean="0">
                <a:latin typeface="微软雅黑"/>
                <a:ea typeface="微软雅黑"/>
                <a:cs typeface="微软雅黑"/>
              </a:rPr>
              <a:t>hive</a:t>
            </a:r>
            <a:r>
              <a:rPr kumimoji="1" lang="zh-CN" altLang="en-US" sz="1200" dirty="0" smtClean="0">
                <a:latin typeface="微软雅黑"/>
                <a:ea typeface="微软雅黑"/>
                <a:cs typeface="微软雅黑"/>
              </a:rPr>
              <a:t>语句</a:t>
            </a:r>
            <a:r>
              <a:rPr kumimoji="1" lang="en-US" altLang="zh-CN" sz="1200" dirty="0" smtClean="0">
                <a:latin typeface="微软雅黑"/>
                <a:ea typeface="微软雅黑"/>
                <a:cs typeface="微软雅黑"/>
              </a:rPr>
              <a:t>share</a:t>
            </a:r>
            <a:r>
              <a:rPr kumimoji="1" lang="zh-CN" altLang="en-US" sz="1200" dirty="0" smtClean="0">
                <a:latin typeface="微软雅黑"/>
                <a:ea typeface="微软雅黑"/>
                <a:cs typeface="微软雅黑"/>
              </a:rPr>
              <a:t>到相关用户。下次就可以直接自己查询得到结果了。）</a:t>
            </a:r>
            <a:endParaRPr kumimoji="1" lang="en-US" altLang="zh-CN" sz="1200" dirty="0" smtClean="0">
              <a:latin typeface="微软雅黑"/>
              <a:ea typeface="微软雅黑"/>
              <a:cs typeface="微软雅黑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sz="1200" dirty="0" smtClean="0">
              <a:latin typeface="微软雅黑"/>
              <a:ea typeface="微软雅黑"/>
              <a:cs typeface="微软雅黑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F66495-C02F-E94B-8193-03979F2B892A}" type="slidenum">
              <a:rPr kumimoji="1" lang="zh-CN" altLang="en-US" smtClean="0"/>
              <a:t>36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9021865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dirty="0" smtClean="0">
                <a:latin typeface="微软雅黑"/>
                <a:ea typeface="微软雅黑"/>
                <a:cs typeface="微软雅黑"/>
              </a:rPr>
              <a:t>提供数据计算的平台：</a:t>
            </a:r>
            <a:r>
              <a:rPr kumimoji="1" lang="en-US" altLang="zh-CN" sz="1200" dirty="0" err="1" smtClean="0">
                <a:latin typeface="微软雅黑"/>
                <a:ea typeface="微软雅黑"/>
                <a:cs typeface="微软雅黑"/>
              </a:rPr>
              <a:t>hadoop</a:t>
            </a:r>
            <a:r>
              <a:rPr kumimoji="1" lang="zh-CN" altLang="en-US" sz="1200" dirty="0" smtClean="0">
                <a:latin typeface="微软雅黑"/>
                <a:ea typeface="微软雅黑"/>
                <a:cs typeface="微软雅黑"/>
              </a:rPr>
              <a:t>、</a:t>
            </a:r>
            <a:r>
              <a:rPr kumimoji="1" lang="en-US" altLang="zh-CN" sz="1200" dirty="0" smtClean="0">
                <a:latin typeface="微软雅黑"/>
                <a:ea typeface="微软雅黑"/>
                <a:cs typeface="微软雅黑"/>
              </a:rPr>
              <a:t>spark</a:t>
            </a:r>
            <a:r>
              <a:rPr kumimoji="1" lang="zh-CN" altLang="en-US" sz="1200" dirty="0" smtClean="0">
                <a:latin typeface="微软雅黑"/>
                <a:ea typeface="微软雅黑"/>
                <a:cs typeface="微软雅黑"/>
              </a:rPr>
              <a:t>、</a:t>
            </a:r>
            <a:r>
              <a:rPr kumimoji="1" lang="en-US" altLang="zh-CN" sz="1200" dirty="0" smtClean="0">
                <a:latin typeface="微软雅黑"/>
                <a:ea typeface="微软雅黑"/>
                <a:cs typeface="微软雅黑"/>
              </a:rPr>
              <a:t>storm</a:t>
            </a:r>
            <a:r>
              <a:rPr kumimoji="1" lang="zh-CN" altLang="en-US" sz="1200" dirty="0" smtClean="0">
                <a:latin typeface="微软雅黑"/>
                <a:ea typeface="微软雅黑"/>
                <a:cs typeface="微软雅黑"/>
              </a:rPr>
              <a:t>等等。</a:t>
            </a:r>
            <a:endParaRPr kumimoji="1" lang="en-US" altLang="zh-CN" sz="1200" dirty="0" smtClean="0">
              <a:latin typeface="微软雅黑"/>
              <a:ea typeface="微软雅黑"/>
              <a:cs typeface="微软雅黑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dirty="0" smtClean="0">
                <a:latin typeface="微软雅黑"/>
                <a:ea typeface="微软雅黑"/>
                <a:cs typeface="微软雅黑"/>
              </a:rPr>
              <a:t>提供数据模型，也就是各种</a:t>
            </a:r>
            <a:r>
              <a:rPr kumimoji="1" lang="en-US" altLang="zh-CN" sz="1200" dirty="0" smtClean="0">
                <a:latin typeface="微软雅黑"/>
                <a:ea typeface="微软雅黑"/>
                <a:cs typeface="微软雅黑"/>
              </a:rPr>
              <a:t>hive</a:t>
            </a:r>
            <a:r>
              <a:rPr kumimoji="1" lang="zh-CN" altLang="en-US" sz="1200" dirty="0" smtClean="0">
                <a:latin typeface="微软雅黑"/>
                <a:ea typeface="微软雅黑"/>
                <a:cs typeface="微软雅黑"/>
              </a:rPr>
              <a:t>的表，并进行注释。</a:t>
            </a:r>
            <a:endParaRPr kumimoji="1" lang="en-US" altLang="zh-CN" sz="1200" dirty="0" smtClean="0">
              <a:latin typeface="微软雅黑"/>
              <a:ea typeface="微软雅黑"/>
              <a:cs typeface="微软雅黑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dirty="0" smtClean="0">
                <a:latin typeface="微软雅黑"/>
                <a:ea typeface="微软雅黑"/>
                <a:cs typeface="微软雅黑"/>
              </a:rPr>
              <a:t>常态的计算由我们进行按天跑。临时的数据计算查询，我们提供技术支持。（也就是</a:t>
            </a:r>
            <a:r>
              <a:rPr kumimoji="1" lang="en-US" altLang="zh-CN" sz="1200" dirty="0" smtClean="0">
                <a:latin typeface="微软雅黑"/>
                <a:ea typeface="微软雅黑"/>
                <a:cs typeface="微软雅黑"/>
              </a:rPr>
              <a:t>hive</a:t>
            </a:r>
            <a:r>
              <a:rPr kumimoji="1" lang="zh-CN" altLang="en-US" sz="1200" dirty="0" smtClean="0">
                <a:latin typeface="微软雅黑"/>
                <a:ea typeface="微软雅黑"/>
                <a:cs typeface="微软雅黑"/>
              </a:rPr>
              <a:t>的</a:t>
            </a:r>
            <a:r>
              <a:rPr kumimoji="1" lang="en-US" altLang="zh-CN" sz="1200" dirty="0" err="1" smtClean="0">
                <a:latin typeface="微软雅黑"/>
                <a:ea typeface="微软雅黑"/>
                <a:cs typeface="微软雅黑"/>
              </a:rPr>
              <a:t>sql</a:t>
            </a:r>
            <a:r>
              <a:rPr kumimoji="1" lang="zh-CN" altLang="en-US" sz="1200" dirty="0" smtClean="0">
                <a:latin typeface="微软雅黑"/>
                <a:ea typeface="微软雅黑"/>
                <a:cs typeface="微软雅黑"/>
              </a:rPr>
              <a:t>语句中得</a:t>
            </a:r>
            <a:r>
              <a:rPr kumimoji="1" lang="en-US" altLang="zh-CN" sz="1200" dirty="0" smtClean="0">
                <a:latin typeface="微软雅黑"/>
                <a:ea typeface="微软雅黑"/>
                <a:cs typeface="微软雅黑"/>
              </a:rPr>
              <a:t>share</a:t>
            </a:r>
            <a:r>
              <a:rPr kumimoji="1" lang="zh-CN" altLang="en-US" sz="1200" dirty="0" smtClean="0">
                <a:latin typeface="微软雅黑"/>
                <a:ea typeface="微软雅黑"/>
                <a:cs typeface="微软雅黑"/>
              </a:rPr>
              <a:t>功能，遇到问题可以询问我们，然后我们会将</a:t>
            </a:r>
            <a:r>
              <a:rPr kumimoji="1" lang="en-US" altLang="zh-CN" sz="1200" dirty="0" smtClean="0">
                <a:latin typeface="微软雅黑"/>
                <a:ea typeface="微软雅黑"/>
                <a:cs typeface="微软雅黑"/>
              </a:rPr>
              <a:t>hive</a:t>
            </a:r>
            <a:r>
              <a:rPr kumimoji="1" lang="zh-CN" altLang="en-US" sz="1200" dirty="0" smtClean="0">
                <a:latin typeface="微软雅黑"/>
                <a:ea typeface="微软雅黑"/>
                <a:cs typeface="微软雅黑"/>
              </a:rPr>
              <a:t>语句</a:t>
            </a:r>
            <a:r>
              <a:rPr kumimoji="1" lang="en-US" altLang="zh-CN" sz="1200" dirty="0" smtClean="0">
                <a:latin typeface="微软雅黑"/>
                <a:ea typeface="微软雅黑"/>
                <a:cs typeface="微软雅黑"/>
              </a:rPr>
              <a:t>share</a:t>
            </a:r>
            <a:r>
              <a:rPr kumimoji="1" lang="zh-CN" altLang="en-US" sz="1200" dirty="0" smtClean="0">
                <a:latin typeface="微软雅黑"/>
                <a:ea typeface="微软雅黑"/>
                <a:cs typeface="微软雅黑"/>
              </a:rPr>
              <a:t>到相关用户。下次就可以直接自己查询得到结果了。）</a:t>
            </a:r>
            <a:endParaRPr kumimoji="1" lang="en-US" altLang="zh-CN" sz="1200" dirty="0" smtClean="0">
              <a:latin typeface="微软雅黑"/>
              <a:ea typeface="微软雅黑"/>
              <a:cs typeface="微软雅黑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sz="1200" dirty="0" smtClean="0">
              <a:latin typeface="微软雅黑"/>
              <a:ea typeface="微软雅黑"/>
              <a:cs typeface="微软雅黑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F66495-C02F-E94B-8193-03979F2B892A}" type="slidenum">
              <a:rPr kumimoji="1" lang="zh-CN" altLang="en-US" smtClean="0"/>
              <a:t>37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9021865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dirty="0" smtClean="0">
                <a:latin typeface="微软雅黑"/>
                <a:ea typeface="微软雅黑"/>
                <a:cs typeface="微软雅黑"/>
              </a:rPr>
              <a:t>提供数据计算的平台：</a:t>
            </a:r>
            <a:r>
              <a:rPr kumimoji="1" lang="en-US" altLang="zh-CN" sz="1200" dirty="0" err="1" smtClean="0">
                <a:latin typeface="微软雅黑"/>
                <a:ea typeface="微软雅黑"/>
                <a:cs typeface="微软雅黑"/>
              </a:rPr>
              <a:t>hadoop</a:t>
            </a:r>
            <a:r>
              <a:rPr kumimoji="1" lang="zh-CN" altLang="en-US" sz="1200" dirty="0" smtClean="0">
                <a:latin typeface="微软雅黑"/>
                <a:ea typeface="微软雅黑"/>
                <a:cs typeface="微软雅黑"/>
              </a:rPr>
              <a:t>、</a:t>
            </a:r>
            <a:r>
              <a:rPr kumimoji="1" lang="en-US" altLang="zh-CN" sz="1200" dirty="0" smtClean="0">
                <a:latin typeface="微软雅黑"/>
                <a:ea typeface="微软雅黑"/>
                <a:cs typeface="微软雅黑"/>
              </a:rPr>
              <a:t>spark</a:t>
            </a:r>
            <a:r>
              <a:rPr kumimoji="1" lang="zh-CN" altLang="en-US" sz="1200" dirty="0" smtClean="0">
                <a:latin typeface="微软雅黑"/>
                <a:ea typeface="微软雅黑"/>
                <a:cs typeface="微软雅黑"/>
              </a:rPr>
              <a:t>、</a:t>
            </a:r>
            <a:r>
              <a:rPr kumimoji="1" lang="en-US" altLang="zh-CN" sz="1200" dirty="0" smtClean="0">
                <a:latin typeface="微软雅黑"/>
                <a:ea typeface="微软雅黑"/>
                <a:cs typeface="微软雅黑"/>
              </a:rPr>
              <a:t>storm</a:t>
            </a:r>
            <a:r>
              <a:rPr kumimoji="1" lang="zh-CN" altLang="en-US" sz="1200" dirty="0" smtClean="0">
                <a:latin typeface="微软雅黑"/>
                <a:ea typeface="微软雅黑"/>
                <a:cs typeface="微软雅黑"/>
              </a:rPr>
              <a:t>等等。</a:t>
            </a:r>
            <a:endParaRPr kumimoji="1" lang="en-US" altLang="zh-CN" sz="1200" dirty="0" smtClean="0">
              <a:latin typeface="微软雅黑"/>
              <a:ea typeface="微软雅黑"/>
              <a:cs typeface="微软雅黑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dirty="0" smtClean="0">
                <a:latin typeface="微软雅黑"/>
                <a:ea typeface="微软雅黑"/>
                <a:cs typeface="微软雅黑"/>
              </a:rPr>
              <a:t>提供数据模型，也就是各种</a:t>
            </a:r>
            <a:r>
              <a:rPr kumimoji="1" lang="en-US" altLang="zh-CN" sz="1200" dirty="0" smtClean="0">
                <a:latin typeface="微软雅黑"/>
                <a:ea typeface="微软雅黑"/>
                <a:cs typeface="微软雅黑"/>
              </a:rPr>
              <a:t>hive</a:t>
            </a:r>
            <a:r>
              <a:rPr kumimoji="1" lang="zh-CN" altLang="en-US" sz="1200" dirty="0" smtClean="0">
                <a:latin typeface="微软雅黑"/>
                <a:ea typeface="微软雅黑"/>
                <a:cs typeface="微软雅黑"/>
              </a:rPr>
              <a:t>的表，并进行注释。</a:t>
            </a:r>
            <a:endParaRPr kumimoji="1" lang="en-US" altLang="zh-CN" sz="1200" dirty="0" smtClean="0">
              <a:latin typeface="微软雅黑"/>
              <a:ea typeface="微软雅黑"/>
              <a:cs typeface="微软雅黑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dirty="0" smtClean="0">
                <a:latin typeface="微软雅黑"/>
                <a:ea typeface="微软雅黑"/>
                <a:cs typeface="微软雅黑"/>
              </a:rPr>
              <a:t>常态的计算由我们进行按天跑。临时的数据计算查询，我们提供技术支持。（也就是</a:t>
            </a:r>
            <a:r>
              <a:rPr kumimoji="1" lang="en-US" altLang="zh-CN" sz="1200" dirty="0" smtClean="0">
                <a:latin typeface="微软雅黑"/>
                <a:ea typeface="微软雅黑"/>
                <a:cs typeface="微软雅黑"/>
              </a:rPr>
              <a:t>hive</a:t>
            </a:r>
            <a:r>
              <a:rPr kumimoji="1" lang="zh-CN" altLang="en-US" sz="1200" dirty="0" smtClean="0">
                <a:latin typeface="微软雅黑"/>
                <a:ea typeface="微软雅黑"/>
                <a:cs typeface="微软雅黑"/>
              </a:rPr>
              <a:t>的</a:t>
            </a:r>
            <a:r>
              <a:rPr kumimoji="1" lang="en-US" altLang="zh-CN" sz="1200" dirty="0" err="1" smtClean="0">
                <a:latin typeface="微软雅黑"/>
                <a:ea typeface="微软雅黑"/>
                <a:cs typeface="微软雅黑"/>
              </a:rPr>
              <a:t>sql</a:t>
            </a:r>
            <a:r>
              <a:rPr kumimoji="1" lang="zh-CN" altLang="en-US" sz="1200" dirty="0" smtClean="0">
                <a:latin typeface="微软雅黑"/>
                <a:ea typeface="微软雅黑"/>
                <a:cs typeface="微软雅黑"/>
              </a:rPr>
              <a:t>语句中得</a:t>
            </a:r>
            <a:r>
              <a:rPr kumimoji="1" lang="en-US" altLang="zh-CN" sz="1200" dirty="0" smtClean="0">
                <a:latin typeface="微软雅黑"/>
                <a:ea typeface="微软雅黑"/>
                <a:cs typeface="微软雅黑"/>
              </a:rPr>
              <a:t>share</a:t>
            </a:r>
            <a:r>
              <a:rPr kumimoji="1" lang="zh-CN" altLang="en-US" sz="1200" dirty="0" smtClean="0">
                <a:latin typeface="微软雅黑"/>
                <a:ea typeface="微软雅黑"/>
                <a:cs typeface="微软雅黑"/>
              </a:rPr>
              <a:t>功能，遇到问题可以询问我们，然后我们会将</a:t>
            </a:r>
            <a:r>
              <a:rPr kumimoji="1" lang="en-US" altLang="zh-CN" sz="1200" dirty="0" smtClean="0">
                <a:latin typeface="微软雅黑"/>
                <a:ea typeface="微软雅黑"/>
                <a:cs typeface="微软雅黑"/>
              </a:rPr>
              <a:t>hive</a:t>
            </a:r>
            <a:r>
              <a:rPr kumimoji="1" lang="zh-CN" altLang="en-US" sz="1200" dirty="0" smtClean="0">
                <a:latin typeface="微软雅黑"/>
                <a:ea typeface="微软雅黑"/>
                <a:cs typeface="微软雅黑"/>
              </a:rPr>
              <a:t>语句</a:t>
            </a:r>
            <a:r>
              <a:rPr kumimoji="1" lang="en-US" altLang="zh-CN" sz="1200" dirty="0" smtClean="0">
                <a:latin typeface="微软雅黑"/>
                <a:ea typeface="微软雅黑"/>
                <a:cs typeface="微软雅黑"/>
              </a:rPr>
              <a:t>share</a:t>
            </a:r>
            <a:r>
              <a:rPr kumimoji="1" lang="zh-CN" altLang="en-US" sz="1200" dirty="0" smtClean="0">
                <a:latin typeface="微软雅黑"/>
                <a:ea typeface="微软雅黑"/>
                <a:cs typeface="微软雅黑"/>
              </a:rPr>
              <a:t>到相关用户。下次就可以直接自己查询得到结果了。）</a:t>
            </a:r>
            <a:endParaRPr kumimoji="1" lang="en-US" altLang="zh-CN" sz="1200" dirty="0" smtClean="0">
              <a:latin typeface="微软雅黑"/>
              <a:ea typeface="微软雅黑"/>
              <a:cs typeface="微软雅黑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sz="1200" dirty="0" smtClean="0">
              <a:latin typeface="微软雅黑"/>
              <a:ea typeface="微软雅黑"/>
              <a:cs typeface="微软雅黑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F66495-C02F-E94B-8193-03979F2B892A}" type="slidenum">
              <a:rPr kumimoji="1" lang="zh-CN" altLang="en-US" smtClean="0"/>
              <a:t>38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9021865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dirty="0" smtClean="0">
                <a:latin typeface="微软雅黑"/>
                <a:ea typeface="微软雅黑"/>
                <a:cs typeface="微软雅黑"/>
              </a:rPr>
              <a:t>提供数据计算的平台：</a:t>
            </a:r>
            <a:r>
              <a:rPr kumimoji="1" lang="en-US" altLang="zh-CN" sz="1200" dirty="0" err="1" smtClean="0">
                <a:latin typeface="微软雅黑"/>
                <a:ea typeface="微软雅黑"/>
                <a:cs typeface="微软雅黑"/>
              </a:rPr>
              <a:t>hadoop</a:t>
            </a:r>
            <a:r>
              <a:rPr kumimoji="1" lang="zh-CN" altLang="en-US" sz="1200" dirty="0" smtClean="0">
                <a:latin typeface="微软雅黑"/>
                <a:ea typeface="微软雅黑"/>
                <a:cs typeface="微软雅黑"/>
              </a:rPr>
              <a:t>、</a:t>
            </a:r>
            <a:r>
              <a:rPr kumimoji="1" lang="en-US" altLang="zh-CN" sz="1200" dirty="0" smtClean="0">
                <a:latin typeface="微软雅黑"/>
                <a:ea typeface="微软雅黑"/>
                <a:cs typeface="微软雅黑"/>
              </a:rPr>
              <a:t>spark</a:t>
            </a:r>
            <a:r>
              <a:rPr kumimoji="1" lang="zh-CN" altLang="en-US" sz="1200" dirty="0" smtClean="0">
                <a:latin typeface="微软雅黑"/>
                <a:ea typeface="微软雅黑"/>
                <a:cs typeface="微软雅黑"/>
              </a:rPr>
              <a:t>、</a:t>
            </a:r>
            <a:r>
              <a:rPr kumimoji="1" lang="en-US" altLang="zh-CN" sz="1200" dirty="0" smtClean="0">
                <a:latin typeface="微软雅黑"/>
                <a:ea typeface="微软雅黑"/>
                <a:cs typeface="微软雅黑"/>
              </a:rPr>
              <a:t>storm</a:t>
            </a:r>
            <a:r>
              <a:rPr kumimoji="1" lang="zh-CN" altLang="en-US" sz="1200" dirty="0" smtClean="0">
                <a:latin typeface="微软雅黑"/>
                <a:ea typeface="微软雅黑"/>
                <a:cs typeface="微软雅黑"/>
              </a:rPr>
              <a:t>等等。</a:t>
            </a:r>
            <a:endParaRPr kumimoji="1" lang="en-US" altLang="zh-CN" sz="1200" dirty="0" smtClean="0">
              <a:latin typeface="微软雅黑"/>
              <a:ea typeface="微软雅黑"/>
              <a:cs typeface="微软雅黑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dirty="0" smtClean="0">
                <a:latin typeface="微软雅黑"/>
                <a:ea typeface="微软雅黑"/>
                <a:cs typeface="微软雅黑"/>
              </a:rPr>
              <a:t>提供数据模型，也就是各种</a:t>
            </a:r>
            <a:r>
              <a:rPr kumimoji="1" lang="en-US" altLang="zh-CN" sz="1200" dirty="0" smtClean="0">
                <a:latin typeface="微软雅黑"/>
                <a:ea typeface="微软雅黑"/>
                <a:cs typeface="微软雅黑"/>
              </a:rPr>
              <a:t>hive</a:t>
            </a:r>
            <a:r>
              <a:rPr kumimoji="1" lang="zh-CN" altLang="en-US" sz="1200" dirty="0" smtClean="0">
                <a:latin typeface="微软雅黑"/>
                <a:ea typeface="微软雅黑"/>
                <a:cs typeface="微软雅黑"/>
              </a:rPr>
              <a:t>的表，并进行注释。</a:t>
            </a:r>
            <a:endParaRPr kumimoji="1" lang="en-US" altLang="zh-CN" sz="1200" dirty="0" smtClean="0">
              <a:latin typeface="微软雅黑"/>
              <a:ea typeface="微软雅黑"/>
              <a:cs typeface="微软雅黑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dirty="0" smtClean="0">
                <a:latin typeface="微软雅黑"/>
                <a:ea typeface="微软雅黑"/>
                <a:cs typeface="微软雅黑"/>
              </a:rPr>
              <a:t>常态的计算由我们进行按天跑。临时的数据计算查询，我们提供技术支持。（也就是</a:t>
            </a:r>
            <a:r>
              <a:rPr kumimoji="1" lang="en-US" altLang="zh-CN" sz="1200" dirty="0" smtClean="0">
                <a:latin typeface="微软雅黑"/>
                <a:ea typeface="微软雅黑"/>
                <a:cs typeface="微软雅黑"/>
              </a:rPr>
              <a:t>hive</a:t>
            </a:r>
            <a:r>
              <a:rPr kumimoji="1" lang="zh-CN" altLang="en-US" sz="1200" dirty="0" smtClean="0">
                <a:latin typeface="微软雅黑"/>
                <a:ea typeface="微软雅黑"/>
                <a:cs typeface="微软雅黑"/>
              </a:rPr>
              <a:t>的</a:t>
            </a:r>
            <a:r>
              <a:rPr kumimoji="1" lang="en-US" altLang="zh-CN" sz="1200" dirty="0" err="1" smtClean="0">
                <a:latin typeface="微软雅黑"/>
                <a:ea typeface="微软雅黑"/>
                <a:cs typeface="微软雅黑"/>
              </a:rPr>
              <a:t>sql</a:t>
            </a:r>
            <a:r>
              <a:rPr kumimoji="1" lang="zh-CN" altLang="en-US" sz="1200" dirty="0" smtClean="0">
                <a:latin typeface="微软雅黑"/>
                <a:ea typeface="微软雅黑"/>
                <a:cs typeface="微软雅黑"/>
              </a:rPr>
              <a:t>语句中得</a:t>
            </a:r>
            <a:r>
              <a:rPr kumimoji="1" lang="en-US" altLang="zh-CN" sz="1200" dirty="0" smtClean="0">
                <a:latin typeface="微软雅黑"/>
                <a:ea typeface="微软雅黑"/>
                <a:cs typeface="微软雅黑"/>
              </a:rPr>
              <a:t>share</a:t>
            </a:r>
            <a:r>
              <a:rPr kumimoji="1" lang="zh-CN" altLang="en-US" sz="1200" dirty="0" smtClean="0">
                <a:latin typeface="微软雅黑"/>
                <a:ea typeface="微软雅黑"/>
                <a:cs typeface="微软雅黑"/>
              </a:rPr>
              <a:t>功能，遇到问题可以询问我们，然后我们会将</a:t>
            </a:r>
            <a:r>
              <a:rPr kumimoji="1" lang="en-US" altLang="zh-CN" sz="1200" dirty="0" smtClean="0">
                <a:latin typeface="微软雅黑"/>
                <a:ea typeface="微软雅黑"/>
                <a:cs typeface="微软雅黑"/>
              </a:rPr>
              <a:t>hive</a:t>
            </a:r>
            <a:r>
              <a:rPr kumimoji="1" lang="zh-CN" altLang="en-US" sz="1200" dirty="0" smtClean="0">
                <a:latin typeface="微软雅黑"/>
                <a:ea typeface="微软雅黑"/>
                <a:cs typeface="微软雅黑"/>
              </a:rPr>
              <a:t>语句</a:t>
            </a:r>
            <a:r>
              <a:rPr kumimoji="1" lang="en-US" altLang="zh-CN" sz="1200" dirty="0" smtClean="0">
                <a:latin typeface="微软雅黑"/>
                <a:ea typeface="微软雅黑"/>
                <a:cs typeface="微软雅黑"/>
              </a:rPr>
              <a:t>share</a:t>
            </a:r>
            <a:r>
              <a:rPr kumimoji="1" lang="zh-CN" altLang="en-US" sz="1200" dirty="0" smtClean="0">
                <a:latin typeface="微软雅黑"/>
                <a:ea typeface="微软雅黑"/>
                <a:cs typeface="微软雅黑"/>
              </a:rPr>
              <a:t>到相关用户。下次就可以直接自己查询得到结果了。）</a:t>
            </a:r>
            <a:endParaRPr kumimoji="1" lang="en-US" altLang="zh-CN" sz="1200" dirty="0" smtClean="0">
              <a:latin typeface="微软雅黑"/>
              <a:ea typeface="微软雅黑"/>
              <a:cs typeface="微软雅黑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sz="1200" dirty="0" smtClean="0">
              <a:latin typeface="微软雅黑"/>
              <a:ea typeface="微软雅黑"/>
              <a:cs typeface="微软雅黑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F66495-C02F-E94B-8193-03979F2B892A}" type="slidenum">
              <a:rPr kumimoji="1" lang="zh-CN" altLang="en-US" smtClean="0"/>
              <a:t>39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9021865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dirty="0" smtClean="0">
                <a:latin typeface="微软雅黑"/>
                <a:ea typeface="微软雅黑"/>
                <a:cs typeface="微软雅黑"/>
              </a:rPr>
              <a:t>提供数据计算的平台：</a:t>
            </a:r>
            <a:r>
              <a:rPr kumimoji="1" lang="en-US" altLang="zh-CN" sz="1200" dirty="0" err="1" smtClean="0">
                <a:latin typeface="微软雅黑"/>
                <a:ea typeface="微软雅黑"/>
                <a:cs typeface="微软雅黑"/>
              </a:rPr>
              <a:t>hadoop</a:t>
            </a:r>
            <a:r>
              <a:rPr kumimoji="1" lang="zh-CN" altLang="en-US" sz="1200" dirty="0" smtClean="0">
                <a:latin typeface="微软雅黑"/>
                <a:ea typeface="微软雅黑"/>
                <a:cs typeface="微软雅黑"/>
              </a:rPr>
              <a:t>、</a:t>
            </a:r>
            <a:r>
              <a:rPr kumimoji="1" lang="en-US" altLang="zh-CN" sz="1200" dirty="0" smtClean="0">
                <a:latin typeface="微软雅黑"/>
                <a:ea typeface="微软雅黑"/>
                <a:cs typeface="微软雅黑"/>
              </a:rPr>
              <a:t>spark</a:t>
            </a:r>
            <a:r>
              <a:rPr kumimoji="1" lang="zh-CN" altLang="en-US" sz="1200" dirty="0" smtClean="0">
                <a:latin typeface="微软雅黑"/>
                <a:ea typeface="微软雅黑"/>
                <a:cs typeface="微软雅黑"/>
              </a:rPr>
              <a:t>、</a:t>
            </a:r>
            <a:r>
              <a:rPr kumimoji="1" lang="en-US" altLang="zh-CN" sz="1200" dirty="0" smtClean="0">
                <a:latin typeface="微软雅黑"/>
                <a:ea typeface="微软雅黑"/>
                <a:cs typeface="微软雅黑"/>
              </a:rPr>
              <a:t>storm</a:t>
            </a:r>
            <a:r>
              <a:rPr kumimoji="1" lang="zh-CN" altLang="en-US" sz="1200" dirty="0" smtClean="0">
                <a:latin typeface="微软雅黑"/>
                <a:ea typeface="微软雅黑"/>
                <a:cs typeface="微软雅黑"/>
              </a:rPr>
              <a:t>等等。</a:t>
            </a:r>
            <a:endParaRPr kumimoji="1" lang="en-US" altLang="zh-CN" sz="1200" dirty="0" smtClean="0">
              <a:latin typeface="微软雅黑"/>
              <a:ea typeface="微软雅黑"/>
              <a:cs typeface="微软雅黑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dirty="0" smtClean="0">
                <a:latin typeface="微软雅黑"/>
                <a:ea typeface="微软雅黑"/>
                <a:cs typeface="微软雅黑"/>
              </a:rPr>
              <a:t>提供数据模型，也就是各种</a:t>
            </a:r>
            <a:r>
              <a:rPr kumimoji="1" lang="en-US" altLang="zh-CN" sz="1200" dirty="0" smtClean="0">
                <a:latin typeface="微软雅黑"/>
                <a:ea typeface="微软雅黑"/>
                <a:cs typeface="微软雅黑"/>
              </a:rPr>
              <a:t>hive</a:t>
            </a:r>
            <a:r>
              <a:rPr kumimoji="1" lang="zh-CN" altLang="en-US" sz="1200" dirty="0" smtClean="0">
                <a:latin typeface="微软雅黑"/>
                <a:ea typeface="微软雅黑"/>
                <a:cs typeface="微软雅黑"/>
              </a:rPr>
              <a:t>的表，并进行注释。</a:t>
            </a:r>
            <a:endParaRPr kumimoji="1" lang="en-US" altLang="zh-CN" sz="1200" dirty="0" smtClean="0">
              <a:latin typeface="微软雅黑"/>
              <a:ea typeface="微软雅黑"/>
              <a:cs typeface="微软雅黑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dirty="0" smtClean="0">
                <a:latin typeface="微软雅黑"/>
                <a:ea typeface="微软雅黑"/>
                <a:cs typeface="微软雅黑"/>
              </a:rPr>
              <a:t>常态的计算由我们进行按天跑。临时的数据计算查询，我们提供技术支持。（也就是</a:t>
            </a:r>
            <a:r>
              <a:rPr kumimoji="1" lang="en-US" altLang="zh-CN" sz="1200" dirty="0" smtClean="0">
                <a:latin typeface="微软雅黑"/>
                <a:ea typeface="微软雅黑"/>
                <a:cs typeface="微软雅黑"/>
              </a:rPr>
              <a:t>hive</a:t>
            </a:r>
            <a:r>
              <a:rPr kumimoji="1" lang="zh-CN" altLang="en-US" sz="1200" dirty="0" smtClean="0">
                <a:latin typeface="微软雅黑"/>
                <a:ea typeface="微软雅黑"/>
                <a:cs typeface="微软雅黑"/>
              </a:rPr>
              <a:t>的</a:t>
            </a:r>
            <a:r>
              <a:rPr kumimoji="1" lang="en-US" altLang="zh-CN" sz="1200" dirty="0" err="1" smtClean="0">
                <a:latin typeface="微软雅黑"/>
                <a:ea typeface="微软雅黑"/>
                <a:cs typeface="微软雅黑"/>
              </a:rPr>
              <a:t>sql</a:t>
            </a:r>
            <a:r>
              <a:rPr kumimoji="1" lang="zh-CN" altLang="en-US" sz="1200" dirty="0" smtClean="0">
                <a:latin typeface="微软雅黑"/>
                <a:ea typeface="微软雅黑"/>
                <a:cs typeface="微软雅黑"/>
              </a:rPr>
              <a:t>语句中得</a:t>
            </a:r>
            <a:r>
              <a:rPr kumimoji="1" lang="en-US" altLang="zh-CN" sz="1200" dirty="0" smtClean="0">
                <a:latin typeface="微软雅黑"/>
                <a:ea typeface="微软雅黑"/>
                <a:cs typeface="微软雅黑"/>
              </a:rPr>
              <a:t>share</a:t>
            </a:r>
            <a:r>
              <a:rPr kumimoji="1" lang="zh-CN" altLang="en-US" sz="1200" dirty="0" smtClean="0">
                <a:latin typeface="微软雅黑"/>
                <a:ea typeface="微软雅黑"/>
                <a:cs typeface="微软雅黑"/>
              </a:rPr>
              <a:t>功能，遇到问题可以询问我们，然后我们会将</a:t>
            </a:r>
            <a:r>
              <a:rPr kumimoji="1" lang="en-US" altLang="zh-CN" sz="1200" dirty="0" smtClean="0">
                <a:latin typeface="微软雅黑"/>
                <a:ea typeface="微软雅黑"/>
                <a:cs typeface="微软雅黑"/>
              </a:rPr>
              <a:t>hive</a:t>
            </a:r>
            <a:r>
              <a:rPr kumimoji="1" lang="zh-CN" altLang="en-US" sz="1200" dirty="0" smtClean="0">
                <a:latin typeface="微软雅黑"/>
                <a:ea typeface="微软雅黑"/>
                <a:cs typeface="微软雅黑"/>
              </a:rPr>
              <a:t>语句</a:t>
            </a:r>
            <a:r>
              <a:rPr kumimoji="1" lang="en-US" altLang="zh-CN" sz="1200" dirty="0" smtClean="0">
                <a:latin typeface="微软雅黑"/>
                <a:ea typeface="微软雅黑"/>
                <a:cs typeface="微软雅黑"/>
              </a:rPr>
              <a:t>share</a:t>
            </a:r>
            <a:r>
              <a:rPr kumimoji="1" lang="zh-CN" altLang="en-US" sz="1200" dirty="0" smtClean="0">
                <a:latin typeface="微软雅黑"/>
                <a:ea typeface="微软雅黑"/>
                <a:cs typeface="微软雅黑"/>
              </a:rPr>
              <a:t>到相关用户。下次就可以直接自己查询得到结果了。）</a:t>
            </a:r>
            <a:endParaRPr kumimoji="1" lang="en-US" altLang="zh-CN" sz="1200" dirty="0" smtClean="0">
              <a:latin typeface="微软雅黑"/>
              <a:ea typeface="微软雅黑"/>
              <a:cs typeface="微软雅黑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sz="1200" dirty="0" smtClean="0">
              <a:latin typeface="微软雅黑"/>
              <a:ea typeface="微软雅黑"/>
              <a:cs typeface="微软雅黑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F66495-C02F-E94B-8193-03979F2B892A}" type="slidenum">
              <a:rPr kumimoji="1" lang="zh-CN" altLang="en-US" smtClean="0"/>
              <a:t>40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902186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sz="1200" dirty="0" smtClean="0">
              <a:latin typeface="微软雅黑"/>
              <a:ea typeface="微软雅黑"/>
              <a:cs typeface="微软雅黑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F66495-C02F-E94B-8193-03979F2B892A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9021865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dirty="0" smtClean="0">
                <a:latin typeface="微软雅黑"/>
                <a:ea typeface="微软雅黑"/>
                <a:cs typeface="微软雅黑"/>
              </a:rPr>
              <a:t>提供数据计算的平台：</a:t>
            </a:r>
            <a:r>
              <a:rPr kumimoji="1" lang="en-US" altLang="zh-CN" sz="1200" dirty="0" err="1" smtClean="0">
                <a:latin typeface="微软雅黑"/>
                <a:ea typeface="微软雅黑"/>
                <a:cs typeface="微软雅黑"/>
              </a:rPr>
              <a:t>hadoop</a:t>
            </a:r>
            <a:r>
              <a:rPr kumimoji="1" lang="zh-CN" altLang="en-US" sz="1200" dirty="0" smtClean="0">
                <a:latin typeface="微软雅黑"/>
                <a:ea typeface="微软雅黑"/>
                <a:cs typeface="微软雅黑"/>
              </a:rPr>
              <a:t>、</a:t>
            </a:r>
            <a:r>
              <a:rPr kumimoji="1" lang="en-US" altLang="zh-CN" sz="1200" dirty="0" smtClean="0">
                <a:latin typeface="微软雅黑"/>
                <a:ea typeface="微软雅黑"/>
                <a:cs typeface="微软雅黑"/>
              </a:rPr>
              <a:t>spark</a:t>
            </a:r>
            <a:r>
              <a:rPr kumimoji="1" lang="zh-CN" altLang="en-US" sz="1200" dirty="0" smtClean="0">
                <a:latin typeface="微软雅黑"/>
                <a:ea typeface="微软雅黑"/>
                <a:cs typeface="微软雅黑"/>
              </a:rPr>
              <a:t>、</a:t>
            </a:r>
            <a:r>
              <a:rPr kumimoji="1" lang="en-US" altLang="zh-CN" sz="1200" dirty="0" smtClean="0">
                <a:latin typeface="微软雅黑"/>
                <a:ea typeface="微软雅黑"/>
                <a:cs typeface="微软雅黑"/>
              </a:rPr>
              <a:t>storm</a:t>
            </a:r>
            <a:r>
              <a:rPr kumimoji="1" lang="zh-CN" altLang="en-US" sz="1200" dirty="0" smtClean="0">
                <a:latin typeface="微软雅黑"/>
                <a:ea typeface="微软雅黑"/>
                <a:cs typeface="微软雅黑"/>
              </a:rPr>
              <a:t>等等。</a:t>
            </a:r>
            <a:endParaRPr kumimoji="1" lang="en-US" altLang="zh-CN" sz="1200" dirty="0" smtClean="0">
              <a:latin typeface="微软雅黑"/>
              <a:ea typeface="微软雅黑"/>
              <a:cs typeface="微软雅黑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dirty="0" smtClean="0">
                <a:latin typeface="微软雅黑"/>
                <a:ea typeface="微软雅黑"/>
                <a:cs typeface="微软雅黑"/>
              </a:rPr>
              <a:t>提供数据模型，也就是各种</a:t>
            </a:r>
            <a:r>
              <a:rPr kumimoji="1" lang="en-US" altLang="zh-CN" sz="1200" dirty="0" smtClean="0">
                <a:latin typeface="微软雅黑"/>
                <a:ea typeface="微软雅黑"/>
                <a:cs typeface="微软雅黑"/>
              </a:rPr>
              <a:t>hive</a:t>
            </a:r>
            <a:r>
              <a:rPr kumimoji="1" lang="zh-CN" altLang="en-US" sz="1200" dirty="0" smtClean="0">
                <a:latin typeface="微软雅黑"/>
                <a:ea typeface="微软雅黑"/>
                <a:cs typeface="微软雅黑"/>
              </a:rPr>
              <a:t>的表，并进行注释。</a:t>
            </a:r>
            <a:endParaRPr kumimoji="1" lang="en-US" altLang="zh-CN" sz="1200" dirty="0" smtClean="0">
              <a:latin typeface="微软雅黑"/>
              <a:ea typeface="微软雅黑"/>
              <a:cs typeface="微软雅黑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dirty="0" smtClean="0">
                <a:latin typeface="微软雅黑"/>
                <a:ea typeface="微软雅黑"/>
                <a:cs typeface="微软雅黑"/>
              </a:rPr>
              <a:t>常态的计算由我们进行按天跑。临时的数据计算查询，我们提供技术支持。（也就是</a:t>
            </a:r>
            <a:r>
              <a:rPr kumimoji="1" lang="en-US" altLang="zh-CN" sz="1200" dirty="0" smtClean="0">
                <a:latin typeface="微软雅黑"/>
                <a:ea typeface="微软雅黑"/>
                <a:cs typeface="微软雅黑"/>
              </a:rPr>
              <a:t>hive</a:t>
            </a:r>
            <a:r>
              <a:rPr kumimoji="1" lang="zh-CN" altLang="en-US" sz="1200" dirty="0" smtClean="0">
                <a:latin typeface="微软雅黑"/>
                <a:ea typeface="微软雅黑"/>
                <a:cs typeface="微软雅黑"/>
              </a:rPr>
              <a:t>的</a:t>
            </a:r>
            <a:r>
              <a:rPr kumimoji="1" lang="en-US" altLang="zh-CN" sz="1200" dirty="0" err="1" smtClean="0">
                <a:latin typeface="微软雅黑"/>
                <a:ea typeface="微软雅黑"/>
                <a:cs typeface="微软雅黑"/>
              </a:rPr>
              <a:t>sql</a:t>
            </a:r>
            <a:r>
              <a:rPr kumimoji="1" lang="zh-CN" altLang="en-US" sz="1200" dirty="0" smtClean="0">
                <a:latin typeface="微软雅黑"/>
                <a:ea typeface="微软雅黑"/>
                <a:cs typeface="微软雅黑"/>
              </a:rPr>
              <a:t>语句中得</a:t>
            </a:r>
            <a:r>
              <a:rPr kumimoji="1" lang="en-US" altLang="zh-CN" sz="1200" dirty="0" smtClean="0">
                <a:latin typeface="微软雅黑"/>
                <a:ea typeface="微软雅黑"/>
                <a:cs typeface="微软雅黑"/>
              </a:rPr>
              <a:t>share</a:t>
            </a:r>
            <a:r>
              <a:rPr kumimoji="1" lang="zh-CN" altLang="en-US" sz="1200" dirty="0" smtClean="0">
                <a:latin typeface="微软雅黑"/>
                <a:ea typeface="微软雅黑"/>
                <a:cs typeface="微软雅黑"/>
              </a:rPr>
              <a:t>功能，遇到问题可以询问我们，然后我们会将</a:t>
            </a:r>
            <a:r>
              <a:rPr kumimoji="1" lang="en-US" altLang="zh-CN" sz="1200" dirty="0" smtClean="0">
                <a:latin typeface="微软雅黑"/>
                <a:ea typeface="微软雅黑"/>
                <a:cs typeface="微软雅黑"/>
              </a:rPr>
              <a:t>hive</a:t>
            </a:r>
            <a:r>
              <a:rPr kumimoji="1" lang="zh-CN" altLang="en-US" sz="1200" dirty="0" smtClean="0">
                <a:latin typeface="微软雅黑"/>
                <a:ea typeface="微软雅黑"/>
                <a:cs typeface="微软雅黑"/>
              </a:rPr>
              <a:t>语句</a:t>
            </a:r>
            <a:r>
              <a:rPr kumimoji="1" lang="en-US" altLang="zh-CN" sz="1200" dirty="0" smtClean="0">
                <a:latin typeface="微软雅黑"/>
                <a:ea typeface="微软雅黑"/>
                <a:cs typeface="微软雅黑"/>
              </a:rPr>
              <a:t>share</a:t>
            </a:r>
            <a:r>
              <a:rPr kumimoji="1" lang="zh-CN" altLang="en-US" sz="1200" dirty="0" smtClean="0">
                <a:latin typeface="微软雅黑"/>
                <a:ea typeface="微软雅黑"/>
                <a:cs typeface="微软雅黑"/>
              </a:rPr>
              <a:t>到相关用户。下次就可以直接自己查询得到结果了。）</a:t>
            </a:r>
            <a:endParaRPr kumimoji="1" lang="en-US" altLang="zh-CN" sz="1200" dirty="0" smtClean="0">
              <a:latin typeface="微软雅黑"/>
              <a:ea typeface="微软雅黑"/>
              <a:cs typeface="微软雅黑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sz="1200" dirty="0" smtClean="0">
              <a:latin typeface="微软雅黑"/>
              <a:ea typeface="微软雅黑"/>
              <a:cs typeface="微软雅黑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F66495-C02F-E94B-8193-03979F2B892A}" type="slidenum">
              <a:rPr kumimoji="1" lang="zh-CN" altLang="en-US" smtClean="0"/>
              <a:t>41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9021865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dirty="0" smtClean="0">
                <a:latin typeface="微软雅黑"/>
                <a:ea typeface="微软雅黑"/>
                <a:cs typeface="微软雅黑"/>
              </a:rPr>
              <a:t>提供数据计算的平台：</a:t>
            </a:r>
            <a:r>
              <a:rPr kumimoji="1" lang="en-US" altLang="zh-CN" sz="1200" dirty="0" err="1" smtClean="0">
                <a:latin typeface="微软雅黑"/>
                <a:ea typeface="微软雅黑"/>
                <a:cs typeface="微软雅黑"/>
              </a:rPr>
              <a:t>hadoop</a:t>
            </a:r>
            <a:r>
              <a:rPr kumimoji="1" lang="zh-CN" altLang="en-US" sz="1200" dirty="0" smtClean="0">
                <a:latin typeface="微软雅黑"/>
                <a:ea typeface="微软雅黑"/>
                <a:cs typeface="微软雅黑"/>
              </a:rPr>
              <a:t>、</a:t>
            </a:r>
            <a:r>
              <a:rPr kumimoji="1" lang="en-US" altLang="zh-CN" sz="1200" dirty="0" smtClean="0">
                <a:latin typeface="微软雅黑"/>
                <a:ea typeface="微软雅黑"/>
                <a:cs typeface="微软雅黑"/>
              </a:rPr>
              <a:t>spark</a:t>
            </a:r>
            <a:r>
              <a:rPr kumimoji="1" lang="zh-CN" altLang="en-US" sz="1200" dirty="0" smtClean="0">
                <a:latin typeface="微软雅黑"/>
                <a:ea typeface="微软雅黑"/>
                <a:cs typeface="微软雅黑"/>
              </a:rPr>
              <a:t>、</a:t>
            </a:r>
            <a:r>
              <a:rPr kumimoji="1" lang="en-US" altLang="zh-CN" sz="1200" dirty="0" smtClean="0">
                <a:latin typeface="微软雅黑"/>
                <a:ea typeface="微软雅黑"/>
                <a:cs typeface="微软雅黑"/>
              </a:rPr>
              <a:t>storm</a:t>
            </a:r>
            <a:r>
              <a:rPr kumimoji="1" lang="zh-CN" altLang="en-US" sz="1200" dirty="0" smtClean="0">
                <a:latin typeface="微软雅黑"/>
                <a:ea typeface="微软雅黑"/>
                <a:cs typeface="微软雅黑"/>
              </a:rPr>
              <a:t>等等。</a:t>
            </a:r>
            <a:endParaRPr kumimoji="1" lang="en-US" altLang="zh-CN" sz="1200" dirty="0" smtClean="0">
              <a:latin typeface="微软雅黑"/>
              <a:ea typeface="微软雅黑"/>
              <a:cs typeface="微软雅黑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dirty="0" smtClean="0">
                <a:latin typeface="微软雅黑"/>
                <a:ea typeface="微软雅黑"/>
                <a:cs typeface="微软雅黑"/>
              </a:rPr>
              <a:t>提供数据模型，也就是各种</a:t>
            </a:r>
            <a:r>
              <a:rPr kumimoji="1" lang="en-US" altLang="zh-CN" sz="1200" dirty="0" smtClean="0">
                <a:latin typeface="微软雅黑"/>
                <a:ea typeface="微软雅黑"/>
                <a:cs typeface="微软雅黑"/>
              </a:rPr>
              <a:t>hive</a:t>
            </a:r>
            <a:r>
              <a:rPr kumimoji="1" lang="zh-CN" altLang="en-US" sz="1200" dirty="0" smtClean="0">
                <a:latin typeface="微软雅黑"/>
                <a:ea typeface="微软雅黑"/>
                <a:cs typeface="微软雅黑"/>
              </a:rPr>
              <a:t>的表，并进行注释。</a:t>
            </a:r>
            <a:endParaRPr kumimoji="1" lang="en-US" altLang="zh-CN" sz="1200" dirty="0" smtClean="0">
              <a:latin typeface="微软雅黑"/>
              <a:ea typeface="微软雅黑"/>
              <a:cs typeface="微软雅黑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dirty="0" smtClean="0">
                <a:latin typeface="微软雅黑"/>
                <a:ea typeface="微软雅黑"/>
                <a:cs typeface="微软雅黑"/>
              </a:rPr>
              <a:t>常态的计算由我们进行按天跑。临时的数据计算查询，我们提供技术支持。（也就是</a:t>
            </a:r>
            <a:r>
              <a:rPr kumimoji="1" lang="en-US" altLang="zh-CN" sz="1200" dirty="0" smtClean="0">
                <a:latin typeface="微软雅黑"/>
                <a:ea typeface="微软雅黑"/>
                <a:cs typeface="微软雅黑"/>
              </a:rPr>
              <a:t>hive</a:t>
            </a:r>
            <a:r>
              <a:rPr kumimoji="1" lang="zh-CN" altLang="en-US" sz="1200" dirty="0" smtClean="0">
                <a:latin typeface="微软雅黑"/>
                <a:ea typeface="微软雅黑"/>
                <a:cs typeface="微软雅黑"/>
              </a:rPr>
              <a:t>的</a:t>
            </a:r>
            <a:r>
              <a:rPr kumimoji="1" lang="en-US" altLang="zh-CN" sz="1200" dirty="0" err="1" smtClean="0">
                <a:latin typeface="微软雅黑"/>
                <a:ea typeface="微软雅黑"/>
                <a:cs typeface="微软雅黑"/>
              </a:rPr>
              <a:t>sql</a:t>
            </a:r>
            <a:r>
              <a:rPr kumimoji="1" lang="zh-CN" altLang="en-US" sz="1200" dirty="0" smtClean="0">
                <a:latin typeface="微软雅黑"/>
                <a:ea typeface="微软雅黑"/>
                <a:cs typeface="微软雅黑"/>
              </a:rPr>
              <a:t>语句中得</a:t>
            </a:r>
            <a:r>
              <a:rPr kumimoji="1" lang="en-US" altLang="zh-CN" sz="1200" dirty="0" smtClean="0">
                <a:latin typeface="微软雅黑"/>
                <a:ea typeface="微软雅黑"/>
                <a:cs typeface="微软雅黑"/>
              </a:rPr>
              <a:t>share</a:t>
            </a:r>
            <a:r>
              <a:rPr kumimoji="1" lang="zh-CN" altLang="en-US" sz="1200" dirty="0" smtClean="0">
                <a:latin typeface="微软雅黑"/>
                <a:ea typeface="微软雅黑"/>
                <a:cs typeface="微软雅黑"/>
              </a:rPr>
              <a:t>功能，遇到问题可以询问我们，然后我们会将</a:t>
            </a:r>
            <a:r>
              <a:rPr kumimoji="1" lang="en-US" altLang="zh-CN" sz="1200" dirty="0" smtClean="0">
                <a:latin typeface="微软雅黑"/>
                <a:ea typeface="微软雅黑"/>
                <a:cs typeface="微软雅黑"/>
              </a:rPr>
              <a:t>hive</a:t>
            </a:r>
            <a:r>
              <a:rPr kumimoji="1" lang="zh-CN" altLang="en-US" sz="1200" dirty="0" smtClean="0">
                <a:latin typeface="微软雅黑"/>
                <a:ea typeface="微软雅黑"/>
                <a:cs typeface="微软雅黑"/>
              </a:rPr>
              <a:t>语句</a:t>
            </a:r>
            <a:r>
              <a:rPr kumimoji="1" lang="en-US" altLang="zh-CN" sz="1200" dirty="0" smtClean="0">
                <a:latin typeface="微软雅黑"/>
                <a:ea typeface="微软雅黑"/>
                <a:cs typeface="微软雅黑"/>
              </a:rPr>
              <a:t>share</a:t>
            </a:r>
            <a:r>
              <a:rPr kumimoji="1" lang="zh-CN" altLang="en-US" sz="1200" dirty="0" smtClean="0">
                <a:latin typeface="微软雅黑"/>
                <a:ea typeface="微软雅黑"/>
                <a:cs typeface="微软雅黑"/>
              </a:rPr>
              <a:t>到相关用户。下次就可以直接自己查询得到结果了。）</a:t>
            </a:r>
            <a:endParaRPr kumimoji="1" lang="en-US" altLang="zh-CN" sz="1200" dirty="0" smtClean="0">
              <a:latin typeface="微软雅黑"/>
              <a:ea typeface="微软雅黑"/>
              <a:cs typeface="微软雅黑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sz="1200" dirty="0" smtClean="0">
              <a:latin typeface="微软雅黑"/>
              <a:ea typeface="微软雅黑"/>
              <a:cs typeface="微软雅黑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F66495-C02F-E94B-8193-03979F2B892A}" type="slidenum">
              <a:rPr kumimoji="1" lang="zh-CN" altLang="en-US" smtClean="0"/>
              <a:t>42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9021865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sz="1200" dirty="0" smtClean="0">
              <a:latin typeface="微软雅黑"/>
              <a:ea typeface="微软雅黑"/>
              <a:cs typeface="微软雅黑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F66495-C02F-E94B-8193-03979F2B892A}" type="slidenum">
              <a:rPr kumimoji="1" lang="zh-CN" altLang="en-US" smtClean="0"/>
              <a:t>43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9021865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sz="1200" dirty="0" smtClean="0">
              <a:latin typeface="微软雅黑"/>
              <a:ea typeface="微软雅黑"/>
              <a:cs typeface="微软雅黑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F66495-C02F-E94B-8193-03979F2B892A}" type="slidenum">
              <a:rPr kumimoji="1" lang="zh-CN" altLang="en-US" smtClean="0"/>
              <a:t>44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902186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dirty="0" smtClean="0">
                <a:latin typeface="微软雅黑"/>
                <a:ea typeface="微软雅黑"/>
                <a:cs typeface="微软雅黑"/>
              </a:rPr>
              <a:t>无论哪种方式，都有如此多的缺点</a:t>
            </a:r>
            <a:endParaRPr kumimoji="1" lang="en-US" altLang="zh-CN" sz="1200" dirty="0" smtClean="0">
              <a:latin typeface="微软雅黑"/>
              <a:ea typeface="微软雅黑"/>
              <a:cs typeface="微软雅黑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F66495-C02F-E94B-8193-03979F2B892A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902186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dirty="0" smtClean="0">
                <a:latin typeface="微软雅黑"/>
                <a:ea typeface="微软雅黑"/>
                <a:cs typeface="微软雅黑"/>
              </a:rPr>
              <a:t>这里引用孔老夫子所说的一句话：工欲善其事，必先利其器。我们要想提高工作效率，就需要善于利用工具，接下来，我们介绍下</a:t>
            </a:r>
            <a:r>
              <a:rPr kumimoji="1" lang="en-US" altLang="zh-CN" sz="1200" dirty="0" smtClean="0">
                <a:latin typeface="微软雅黑"/>
                <a:ea typeface="微软雅黑"/>
                <a:cs typeface="微软雅黑"/>
              </a:rPr>
              <a:t>hue</a:t>
            </a:r>
            <a:r>
              <a:rPr kumimoji="1" lang="zh-CN" altLang="en-US" sz="1200" dirty="0" smtClean="0">
                <a:latin typeface="微软雅黑"/>
                <a:ea typeface="微软雅黑"/>
                <a:cs typeface="微软雅黑"/>
              </a:rPr>
              <a:t>是如何改变我们的工作流程提高工作效率的。</a:t>
            </a:r>
            <a:endParaRPr kumimoji="1" lang="en-US" altLang="zh-CN" sz="1200" dirty="0" smtClean="0">
              <a:latin typeface="微软雅黑"/>
              <a:ea typeface="微软雅黑"/>
              <a:cs typeface="微软雅黑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F66495-C02F-E94B-8193-03979F2B892A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902186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dirty="0" smtClean="0">
                <a:latin typeface="微软雅黑"/>
                <a:ea typeface="微软雅黑"/>
                <a:cs typeface="微软雅黑"/>
              </a:rPr>
              <a:t>，</a:t>
            </a:r>
            <a:r>
              <a:rPr kumimoji="1" lang="en-US" altLang="zh-CN" sz="1200" dirty="0" smtClean="0">
                <a:latin typeface="微软雅黑"/>
                <a:ea typeface="微软雅黑"/>
                <a:cs typeface="微软雅黑"/>
              </a:rPr>
              <a:t>1.</a:t>
            </a:r>
            <a:r>
              <a:rPr kumimoji="1" lang="zh-CN" altLang="en-US" sz="1200" dirty="0" smtClean="0">
                <a:latin typeface="微软雅黑"/>
                <a:ea typeface="微软雅黑"/>
                <a:cs typeface="微软雅黑"/>
              </a:rPr>
              <a:t> 介绍下</a:t>
            </a:r>
            <a:r>
              <a:rPr kumimoji="1" lang="en-US" altLang="zh-CN" sz="1200" dirty="0" smtClean="0">
                <a:latin typeface="微软雅黑"/>
                <a:ea typeface="微软雅黑"/>
                <a:cs typeface="微软雅黑"/>
              </a:rPr>
              <a:t>hue</a:t>
            </a:r>
            <a:r>
              <a:rPr kumimoji="1" lang="zh-CN" altLang="en-US" sz="1200" dirty="0" smtClean="0">
                <a:latin typeface="微软雅黑"/>
                <a:ea typeface="微软雅黑"/>
                <a:cs typeface="微软雅黑"/>
              </a:rPr>
              <a:t>的特性，为什么说</a:t>
            </a:r>
            <a:r>
              <a:rPr kumimoji="1" lang="en-US" altLang="zh-CN" sz="1200" dirty="0" smtClean="0">
                <a:latin typeface="微软雅黑"/>
                <a:ea typeface="微软雅黑"/>
                <a:cs typeface="微软雅黑"/>
              </a:rPr>
              <a:t>hue</a:t>
            </a:r>
            <a:r>
              <a:rPr kumimoji="1" lang="zh-CN" altLang="en-US" sz="1200" dirty="0" smtClean="0">
                <a:latin typeface="微软雅黑"/>
                <a:ea typeface="微软雅黑"/>
                <a:cs typeface="微软雅黑"/>
              </a:rPr>
              <a:t>是更加适合我们工作场景的应用。</a:t>
            </a:r>
            <a:endParaRPr kumimoji="1" lang="en-US" altLang="zh-CN" sz="1200" dirty="0" smtClean="0">
              <a:latin typeface="微软雅黑"/>
              <a:ea typeface="微软雅黑"/>
              <a:cs typeface="微软雅黑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200" dirty="0" smtClean="0">
                <a:latin typeface="微软雅黑"/>
                <a:ea typeface="微软雅黑"/>
                <a:cs typeface="微软雅黑"/>
              </a:rPr>
              <a:t>2.</a:t>
            </a:r>
            <a:r>
              <a:rPr kumimoji="1" lang="zh-CN" altLang="en-US" sz="1200" dirty="0" smtClean="0">
                <a:latin typeface="微软雅黑"/>
                <a:ea typeface="微软雅黑"/>
                <a:cs typeface="微软雅黑"/>
              </a:rPr>
              <a:t> </a:t>
            </a:r>
            <a:r>
              <a:rPr kumimoji="1" lang="en-US" altLang="zh-CN" sz="1200" dirty="0" smtClean="0">
                <a:latin typeface="微软雅黑"/>
                <a:ea typeface="微软雅黑"/>
                <a:cs typeface="微软雅黑"/>
              </a:rPr>
              <a:t>Hue</a:t>
            </a:r>
            <a:r>
              <a:rPr kumimoji="1" lang="zh-CN" altLang="en-US" sz="1200" dirty="0" smtClean="0">
                <a:latin typeface="微软雅黑"/>
                <a:ea typeface="微软雅黑"/>
                <a:cs typeface="微软雅黑"/>
              </a:rPr>
              <a:t>的功能介绍，能够满足我们哪些需求。</a:t>
            </a:r>
            <a:endParaRPr kumimoji="1" lang="en-US" altLang="zh-CN" sz="1200" dirty="0" smtClean="0">
              <a:latin typeface="微软雅黑"/>
              <a:ea typeface="微软雅黑"/>
              <a:cs typeface="微软雅黑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zh-CN" sz="1200" dirty="0" smtClean="0">
                <a:latin typeface="微软雅黑"/>
                <a:ea typeface="微软雅黑"/>
                <a:cs typeface="微软雅黑"/>
              </a:rPr>
              <a:t>3</a:t>
            </a:r>
            <a:r>
              <a:rPr kumimoji="1" lang="en-US" altLang="zh-CN" sz="1200" dirty="0" smtClean="0">
                <a:latin typeface="微软雅黑"/>
                <a:ea typeface="微软雅黑"/>
                <a:cs typeface="微软雅黑"/>
              </a:rPr>
              <a:t>.</a:t>
            </a:r>
            <a:r>
              <a:rPr kumimoji="1" lang="zh-CN" altLang="en-US" sz="1200" dirty="0" smtClean="0">
                <a:latin typeface="微软雅黑"/>
                <a:ea typeface="微软雅黑"/>
                <a:cs typeface="微软雅黑"/>
              </a:rPr>
              <a:t> </a:t>
            </a:r>
            <a:r>
              <a:rPr kumimoji="1" lang="en-US" altLang="zh-CN" sz="1200" dirty="0" smtClean="0">
                <a:latin typeface="微软雅黑"/>
                <a:ea typeface="微软雅黑"/>
                <a:cs typeface="微软雅黑"/>
              </a:rPr>
              <a:t>Hue</a:t>
            </a:r>
            <a:r>
              <a:rPr kumimoji="1" lang="zh-CN" altLang="en-US" sz="1200" dirty="0" smtClean="0">
                <a:latin typeface="微软雅黑"/>
                <a:ea typeface="微软雅黑"/>
                <a:cs typeface="微软雅黑"/>
              </a:rPr>
              <a:t>是如何改变我们的编程方式，让我们进阶到有提示的客户端。</a:t>
            </a:r>
            <a:endParaRPr kumimoji="1" lang="en-US" altLang="zh-CN" sz="1200" dirty="0" smtClean="0">
              <a:latin typeface="微软雅黑"/>
              <a:ea typeface="微软雅黑"/>
              <a:cs typeface="微软雅黑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200" dirty="0" smtClean="0">
                <a:latin typeface="微软雅黑"/>
                <a:ea typeface="微软雅黑"/>
                <a:cs typeface="微软雅黑"/>
              </a:rPr>
              <a:t>4.</a:t>
            </a:r>
            <a:r>
              <a:rPr kumimoji="1" lang="zh-CN" altLang="en-US" sz="1200" dirty="0" smtClean="0">
                <a:latin typeface="微软雅黑"/>
                <a:ea typeface="微软雅黑"/>
                <a:cs typeface="微软雅黑"/>
              </a:rPr>
              <a:t> </a:t>
            </a:r>
            <a:r>
              <a:rPr kumimoji="1" lang="en-US" altLang="zh-CN" sz="1200" dirty="0" smtClean="0">
                <a:latin typeface="微软雅黑"/>
                <a:ea typeface="微软雅黑"/>
                <a:cs typeface="微软雅黑"/>
              </a:rPr>
              <a:t>Hive</a:t>
            </a:r>
            <a:r>
              <a:rPr kumimoji="1" lang="zh-CN" altLang="en-US" sz="1200" dirty="0" smtClean="0">
                <a:latin typeface="微软雅黑"/>
                <a:ea typeface="微软雅黑"/>
                <a:cs typeface="微软雅黑"/>
              </a:rPr>
              <a:t>查询时如果我们要查询一批用户的记录、或者一批</a:t>
            </a:r>
            <a:r>
              <a:rPr kumimoji="1" lang="en-US" altLang="zh-CN" sz="1200" dirty="0" smtClean="0">
                <a:latin typeface="微软雅黑"/>
                <a:ea typeface="微软雅黑"/>
                <a:cs typeface="微软雅黑"/>
              </a:rPr>
              <a:t>vid</a:t>
            </a:r>
            <a:r>
              <a:rPr kumimoji="1" lang="zh-CN" altLang="en-US" sz="1200" dirty="0" smtClean="0">
                <a:latin typeface="微软雅黑"/>
                <a:ea typeface="微软雅黑"/>
                <a:cs typeface="微软雅黑"/>
              </a:rPr>
              <a:t>的记录，我们为大家想到了，这里介绍下如何操作。</a:t>
            </a:r>
            <a:endParaRPr kumimoji="1" lang="en-US" altLang="zh-CN" sz="1200" dirty="0" smtClean="0">
              <a:latin typeface="微软雅黑"/>
              <a:ea typeface="微软雅黑"/>
              <a:cs typeface="微软雅黑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F66495-C02F-E94B-8193-03979F2B892A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902186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indent="-2286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1" lang="en-US" altLang="en-US" sz="1200" dirty="0" smtClean="0">
                <a:latin typeface="微软雅黑"/>
                <a:ea typeface="微软雅黑"/>
                <a:cs typeface="微软雅黑"/>
              </a:rPr>
              <a:t>开源的软件，保证了我们相对便捷的维护性，因为可以修改源码，解决问题。同时，</a:t>
            </a:r>
            <a:r>
              <a:rPr kumimoji="1" lang="zh-CN" altLang="en-US" sz="1200" dirty="0" smtClean="0">
                <a:latin typeface="微软雅黑"/>
                <a:ea typeface="微软雅黑"/>
                <a:cs typeface="微软雅黑"/>
              </a:rPr>
              <a:t>也保证了其具有很强的扩展性。</a:t>
            </a:r>
            <a:endParaRPr kumimoji="1" lang="en-US" altLang="zh-CN" sz="1200" dirty="0" smtClean="0">
              <a:latin typeface="微软雅黑"/>
              <a:ea typeface="微软雅黑"/>
              <a:cs typeface="微软雅黑"/>
            </a:endParaRPr>
          </a:p>
          <a:p>
            <a:pPr marL="228600" marR="0" indent="-2286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1" lang="zh-CN" altLang="en-US" sz="1200" dirty="0" smtClean="0">
                <a:latin typeface="微软雅黑"/>
                <a:ea typeface="微软雅黑"/>
                <a:cs typeface="微软雅黑"/>
              </a:rPr>
              <a:t>全图形化的展示，很方便的展示了</a:t>
            </a:r>
            <a:r>
              <a:rPr kumimoji="1" lang="en-US" altLang="zh-CN" sz="1200" dirty="0" err="1" smtClean="0">
                <a:latin typeface="微软雅黑"/>
                <a:ea typeface="微软雅黑"/>
                <a:cs typeface="微软雅黑"/>
              </a:rPr>
              <a:t>hadoop</a:t>
            </a:r>
            <a:r>
              <a:rPr kumimoji="1" lang="zh-CN" altLang="en-US" sz="1200" dirty="0" smtClean="0">
                <a:latin typeface="微软雅黑"/>
                <a:ea typeface="微软雅黑"/>
                <a:cs typeface="微软雅黑"/>
              </a:rPr>
              <a:t>周边产品的特性和内容。这种完整的展示，让用户可以不再去关注各个软件的细节，从一个高层面直接去操作。节约了学习成本。</a:t>
            </a:r>
            <a:endParaRPr kumimoji="1" lang="en-US" altLang="zh-CN" sz="1200" dirty="0" smtClean="0">
              <a:latin typeface="微软雅黑"/>
              <a:ea typeface="微软雅黑"/>
              <a:cs typeface="微软雅黑"/>
            </a:endParaRPr>
          </a:p>
          <a:p>
            <a:pPr marL="228600" marR="0" indent="-2286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1" lang="en-US" altLang="zh-CN" sz="1200" dirty="0" smtClean="0">
                <a:latin typeface="微软雅黑"/>
                <a:ea typeface="微软雅黑"/>
                <a:cs typeface="微软雅黑"/>
              </a:rPr>
              <a:t>Hive</a:t>
            </a:r>
            <a:r>
              <a:rPr kumimoji="1" lang="zh-CN" altLang="en-US" sz="1200" dirty="0" smtClean="0">
                <a:latin typeface="微软雅黑"/>
                <a:ea typeface="微软雅黑"/>
                <a:cs typeface="微软雅黑"/>
              </a:rPr>
              <a:t> </a:t>
            </a:r>
            <a:r>
              <a:rPr kumimoji="1" lang="en-US" altLang="zh-CN" sz="1200" dirty="0" err="1" smtClean="0">
                <a:latin typeface="微软雅黑"/>
                <a:ea typeface="微软雅黑"/>
                <a:cs typeface="微软雅黑"/>
              </a:rPr>
              <a:t>hdfs</a:t>
            </a:r>
            <a:r>
              <a:rPr kumimoji="1" lang="en-US" altLang="zh-CN" sz="1200" baseline="0" dirty="0" smtClean="0">
                <a:latin typeface="微软雅黑"/>
                <a:ea typeface="微软雅黑"/>
                <a:cs typeface="微软雅黑"/>
              </a:rPr>
              <a:t> </a:t>
            </a:r>
            <a:r>
              <a:rPr kumimoji="1" lang="zh-CN" altLang="en-US" sz="1200" baseline="0" dirty="0" smtClean="0">
                <a:latin typeface="微软雅黑"/>
                <a:ea typeface="微软雅黑"/>
                <a:cs typeface="微软雅黑"/>
              </a:rPr>
              <a:t>平时需要开多个客户端，或者单客户端进入退出模式来完成整个操作，现在省去了大量的键盘操作，只需要简单的点点鼠标即可完成。</a:t>
            </a:r>
            <a:endParaRPr kumimoji="1" lang="en-US" altLang="zh-CN" sz="1200" baseline="0" dirty="0" smtClean="0">
              <a:latin typeface="微软雅黑"/>
              <a:ea typeface="微软雅黑"/>
              <a:cs typeface="微软雅黑"/>
            </a:endParaRPr>
          </a:p>
          <a:p>
            <a:pPr marL="228600" marR="0" indent="-2286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1" lang="zh-CN" altLang="en-US" sz="1200" baseline="0" dirty="0" smtClean="0">
                <a:latin typeface="微软雅黑"/>
                <a:ea typeface="微软雅黑"/>
                <a:cs typeface="微软雅黑"/>
              </a:rPr>
              <a:t>我个人认为这是最大的功能提升，绝对的提高工作效率的功能。这就好比在</a:t>
            </a:r>
            <a:r>
              <a:rPr kumimoji="1" lang="en-US" altLang="zh-CN" sz="1200" baseline="0" dirty="0" smtClean="0">
                <a:latin typeface="微软雅黑"/>
                <a:ea typeface="微软雅黑"/>
                <a:cs typeface="微软雅黑"/>
              </a:rPr>
              <a:t>shell</a:t>
            </a:r>
            <a:r>
              <a:rPr kumimoji="1" lang="zh-CN" altLang="en-US" sz="1200" baseline="0" dirty="0" smtClean="0">
                <a:latin typeface="微软雅黑"/>
                <a:ea typeface="微软雅黑"/>
                <a:cs typeface="微软雅黑"/>
              </a:rPr>
              <a:t>下写</a:t>
            </a:r>
            <a:r>
              <a:rPr kumimoji="1" lang="en-US" altLang="zh-CN" sz="1200" baseline="0" dirty="0" smtClean="0">
                <a:latin typeface="微软雅黑"/>
                <a:ea typeface="微软雅黑"/>
                <a:cs typeface="微软雅黑"/>
              </a:rPr>
              <a:t>java</a:t>
            </a:r>
            <a:r>
              <a:rPr kumimoji="1" lang="zh-CN" altLang="en-US" sz="1200" baseline="0" dirty="0" smtClean="0">
                <a:latin typeface="微软雅黑"/>
                <a:ea typeface="微软雅黑"/>
                <a:cs typeface="微软雅黑"/>
              </a:rPr>
              <a:t>代码和在</a:t>
            </a:r>
            <a:r>
              <a:rPr kumimoji="1" lang="en-US" altLang="zh-CN" sz="1200" baseline="0" dirty="0" smtClean="0">
                <a:latin typeface="微软雅黑"/>
                <a:ea typeface="微软雅黑"/>
                <a:cs typeface="微软雅黑"/>
              </a:rPr>
              <a:t>eclipse</a:t>
            </a:r>
            <a:r>
              <a:rPr kumimoji="1" lang="zh-CN" altLang="en-US" sz="1200" baseline="0" dirty="0" smtClean="0">
                <a:latin typeface="微软雅黑"/>
                <a:ea typeface="微软雅黑"/>
                <a:cs typeface="微软雅黑"/>
              </a:rPr>
              <a:t>下写</a:t>
            </a:r>
            <a:r>
              <a:rPr kumimoji="1" lang="en-US" altLang="zh-CN" sz="1200" baseline="0" dirty="0" smtClean="0">
                <a:latin typeface="微软雅黑"/>
                <a:ea typeface="微软雅黑"/>
                <a:cs typeface="微软雅黑"/>
              </a:rPr>
              <a:t>java</a:t>
            </a:r>
            <a:r>
              <a:rPr kumimoji="1" lang="zh-CN" altLang="en-US" sz="1200" baseline="0" dirty="0" smtClean="0">
                <a:latin typeface="微软雅黑"/>
                <a:ea typeface="微软雅黑"/>
                <a:cs typeface="微软雅黑"/>
              </a:rPr>
              <a:t>代码的关系了。</a:t>
            </a:r>
            <a:r>
              <a:rPr kumimoji="1" lang="en-US" altLang="zh-CN" sz="1200" baseline="0" dirty="0" smtClean="0">
                <a:latin typeface="微软雅黑"/>
                <a:ea typeface="微软雅黑"/>
                <a:cs typeface="微软雅黑"/>
              </a:rPr>
              <a:t>Hue</a:t>
            </a:r>
            <a:r>
              <a:rPr kumimoji="1" lang="zh-CN" altLang="en-US" sz="1200" baseline="0" dirty="0" smtClean="0">
                <a:latin typeface="微软雅黑"/>
                <a:ea typeface="微软雅黑"/>
                <a:cs typeface="微软雅黑"/>
              </a:rPr>
              <a:t>提供了十分完备的提示功能，可以使用双击鼠标的方式，也可以使用快捷键方式自动填充代码。</a:t>
            </a:r>
            <a:endParaRPr kumimoji="1" lang="en-US" altLang="zh-CN" sz="1200" baseline="0" dirty="0" smtClean="0">
              <a:latin typeface="微软雅黑"/>
              <a:ea typeface="微软雅黑"/>
              <a:cs typeface="微软雅黑"/>
            </a:endParaRPr>
          </a:p>
          <a:p>
            <a:pPr marL="228600" marR="0" indent="-2286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1" lang="zh-CN" altLang="en-US" sz="1200" baseline="0" dirty="0" smtClean="0">
                <a:latin typeface="微软雅黑"/>
                <a:ea typeface="微软雅黑"/>
                <a:cs typeface="微软雅黑"/>
              </a:rPr>
              <a:t>定制化服务，这个是我们在</a:t>
            </a:r>
            <a:r>
              <a:rPr kumimoji="1" lang="en-US" altLang="zh-CN" sz="1200" baseline="0" dirty="0" smtClean="0">
                <a:latin typeface="微软雅黑"/>
                <a:ea typeface="微软雅黑"/>
                <a:cs typeface="微软雅黑"/>
              </a:rPr>
              <a:t>hue</a:t>
            </a:r>
            <a:r>
              <a:rPr kumimoji="1" lang="zh-CN" altLang="en-US" sz="1200" baseline="0" dirty="0" smtClean="0">
                <a:latin typeface="微软雅黑"/>
                <a:ea typeface="微软雅黑"/>
                <a:cs typeface="微软雅黑"/>
              </a:rPr>
              <a:t>原有的功能上进行的扩展。目的是让每个用户仅仅看到属于自己的模型，以及模型中自己会用到的字段，对其他模型及字段隐藏，保证界面的整洁，用户使用的方便。</a:t>
            </a:r>
            <a:endParaRPr kumimoji="1" lang="en-US" altLang="zh-CN" sz="1200" dirty="0" smtClean="0">
              <a:latin typeface="微软雅黑"/>
              <a:ea typeface="微软雅黑"/>
              <a:cs typeface="微软雅黑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F66495-C02F-E94B-8193-03979F2B892A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902186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 smtClean="0"/>
              <a:t>首先看一下什么是</a:t>
            </a:r>
            <a:r>
              <a:rPr kumimoji="1" lang="en-US" altLang="zh-CN" dirty="0" smtClean="0"/>
              <a:t>hue</a:t>
            </a:r>
            <a:r>
              <a:rPr kumimoji="1" lang="zh-CN" altLang="en-US" dirty="0" smtClean="0"/>
              <a:t>：</a:t>
            </a:r>
            <a:r>
              <a:rPr kumimoji="1" lang="en-US" altLang="zh-CN" sz="1200" dirty="0" smtClean="0">
                <a:latin typeface="微软雅黑"/>
                <a:ea typeface="微软雅黑"/>
                <a:cs typeface="微软雅黑"/>
              </a:rPr>
              <a:t>Hue</a:t>
            </a:r>
            <a:r>
              <a:rPr kumimoji="1" lang="zh-CN" altLang="en-US" sz="1200" dirty="0" smtClean="0">
                <a:latin typeface="微软雅黑"/>
                <a:ea typeface="微软雅黑"/>
                <a:cs typeface="微软雅黑"/>
              </a:rPr>
              <a:t>是一个能够与</a:t>
            </a:r>
            <a:r>
              <a:rPr kumimoji="1" lang="en-US" altLang="zh-CN" sz="1200" dirty="0" smtClean="0">
                <a:latin typeface="微软雅黑"/>
                <a:ea typeface="微软雅黑"/>
                <a:cs typeface="微软雅黑"/>
              </a:rPr>
              <a:t>Apache</a:t>
            </a:r>
            <a:r>
              <a:rPr kumimoji="1" lang="zh-CN" altLang="en-US" sz="1200" dirty="0" smtClean="0">
                <a:latin typeface="微软雅黑"/>
                <a:ea typeface="微软雅黑"/>
                <a:cs typeface="微软雅黑"/>
              </a:rPr>
              <a:t> </a:t>
            </a:r>
            <a:r>
              <a:rPr kumimoji="1" lang="en-US" altLang="zh-CN" sz="1200" dirty="0" err="1" smtClean="0">
                <a:latin typeface="微软雅黑"/>
                <a:ea typeface="微软雅黑"/>
                <a:cs typeface="微软雅黑"/>
              </a:rPr>
              <a:t>Hadoop</a:t>
            </a:r>
            <a:r>
              <a:rPr kumimoji="1" lang="zh-CN" altLang="en-US" sz="1200" dirty="0" smtClean="0">
                <a:latin typeface="微软雅黑"/>
                <a:ea typeface="微软雅黑"/>
                <a:cs typeface="微软雅黑"/>
              </a:rPr>
              <a:t>交互的</a:t>
            </a:r>
            <a:r>
              <a:rPr kumimoji="1" lang="en-US" altLang="zh-CN" sz="1200" dirty="0" smtClean="0">
                <a:latin typeface="微软雅黑"/>
                <a:ea typeface="微软雅黑"/>
                <a:cs typeface="微软雅黑"/>
              </a:rPr>
              <a:t>Web</a:t>
            </a:r>
            <a:r>
              <a:rPr kumimoji="1" lang="zh-CN" altLang="en-US" sz="1200" dirty="0" smtClean="0">
                <a:latin typeface="微软雅黑"/>
                <a:ea typeface="微软雅黑"/>
                <a:cs typeface="微软雅黑"/>
              </a:rPr>
              <a:t>应用程序。一个开源的</a:t>
            </a:r>
            <a:r>
              <a:rPr kumimoji="1" lang="en-US" altLang="zh-CN" sz="1200" dirty="0" smtClean="0">
                <a:latin typeface="微软雅黑"/>
                <a:ea typeface="微软雅黑"/>
                <a:cs typeface="微软雅黑"/>
              </a:rPr>
              <a:t>Apache </a:t>
            </a:r>
            <a:r>
              <a:rPr kumimoji="1" lang="en-US" altLang="zh-CN" sz="1200" dirty="0" err="1" smtClean="0">
                <a:latin typeface="微软雅黑"/>
                <a:ea typeface="微软雅黑"/>
                <a:cs typeface="微软雅黑"/>
              </a:rPr>
              <a:t>Hadoop</a:t>
            </a:r>
            <a:r>
              <a:rPr kumimoji="1" lang="en-US" altLang="en-US" sz="1200" dirty="0" smtClean="0">
                <a:latin typeface="微软雅黑"/>
                <a:ea typeface="微软雅黑"/>
                <a:cs typeface="微软雅黑"/>
              </a:rPr>
              <a:t> UI</a:t>
            </a:r>
            <a:r>
              <a:rPr kumimoji="1" lang="zh-CN" altLang="en-US" sz="1200" dirty="0" smtClean="0">
                <a:latin typeface="+mn-lt"/>
                <a:ea typeface="+mn-ea"/>
                <a:cs typeface="+mn-cs"/>
              </a:rPr>
              <a:t>。相信大家对</a:t>
            </a:r>
            <a:r>
              <a:rPr kumimoji="1" lang="en-US" altLang="zh-CN" sz="1200" dirty="0" err="1" smtClean="0">
                <a:latin typeface="+mn-lt"/>
                <a:ea typeface="+mn-ea"/>
                <a:cs typeface="+mn-cs"/>
              </a:rPr>
              <a:t>hadoop</a:t>
            </a:r>
            <a:r>
              <a:rPr kumimoji="1" lang="zh-CN" altLang="en-US" sz="1200" dirty="0" smtClean="0">
                <a:latin typeface="+mn-lt"/>
                <a:ea typeface="+mn-ea"/>
                <a:cs typeface="+mn-cs"/>
              </a:rPr>
              <a:t>都不陌生，通过集群的方式进行大规模数据计算，我们就运维着一个</a:t>
            </a:r>
            <a:r>
              <a:rPr kumimoji="1" lang="en-US" altLang="zh-CN" sz="1200" dirty="0" smtClean="0">
                <a:latin typeface="+mn-lt"/>
                <a:ea typeface="+mn-ea"/>
                <a:cs typeface="+mn-cs"/>
              </a:rPr>
              <a:t>114</a:t>
            </a:r>
            <a:r>
              <a:rPr kumimoji="1" lang="zh-CN" altLang="en-US" sz="1200" dirty="0" smtClean="0">
                <a:latin typeface="+mn-lt"/>
                <a:ea typeface="+mn-ea"/>
                <a:cs typeface="+mn-cs"/>
              </a:rPr>
              <a:t>台机器的集群。</a:t>
            </a:r>
            <a:r>
              <a:rPr kumimoji="1" lang="en-US" altLang="zh-CN" sz="1200" dirty="0" smtClean="0">
                <a:latin typeface="+mn-lt"/>
                <a:ea typeface="+mn-ea"/>
                <a:cs typeface="+mn-cs"/>
              </a:rPr>
              <a:t>Hue</a:t>
            </a:r>
            <a:r>
              <a:rPr kumimoji="1" lang="zh-CN" altLang="en-US" sz="1200" dirty="0" smtClean="0">
                <a:latin typeface="+mn-lt"/>
                <a:ea typeface="+mn-ea"/>
                <a:cs typeface="+mn-cs"/>
              </a:rPr>
              <a:t>功能非常强大。几乎为所有</a:t>
            </a:r>
            <a:r>
              <a:rPr kumimoji="1" lang="en-US" altLang="zh-CN" sz="1200" dirty="0" err="1" smtClean="0">
                <a:latin typeface="+mn-lt"/>
                <a:ea typeface="+mn-ea"/>
                <a:cs typeface="+mn-cs"/>
              </a:rPr>
              <a:t>hadoop</a:t>
            </a:r>
            <a:r>
              <a:rPr kumimoji="1" lang="zh-CN" altLang="en-US" sz="1200" dirty="0" smtClean="0">
                <a:latin typeface="+mn-lt"/>
                <a:ea typeface="+mn-ea"/>
                <a:cs typeface="+mn-cs"/>
              </a:rPr>
              <a:t>周边产品都做了图形化的界面。</a:t>
            </a:r>
            <a:endParaRPr kumimoji="1" lang="en-US" altLang="zh-CN" sz="1200" dirty="0" smtClean="0">
              <a:latin typeface="+mn-lt"/>
              <a:ea typeface="+mn-ea"/>
              <a:cs typeface="+mn-cs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200" dirty="0" smtClean="0">
                <a:latin typeface="+mn-lt"/>
                <a:ea typeface="+mn-ea"/>
                <a:cs typeface="+mn-cs"/>
              </a:rPr>
              <a:t>Job</a:t>
            </a:r>
            <a:r>
              <a:rPr kumimoji="1" lang="zh-CN" altLang="en-US" sz="1200" dirty="0" smtClean="0">
                <a:latin typeface="+mn-lt"/>
                <a:ea typeface="+mn-ea"/>
                <a:cs typeface="+mn-cs"/>
              </a:rPr>
              <a:t> </a:t>
            </a:r>
            <a:r>
              <a:rPr kumimoji="1" lang="en-US" altLang="zh-CN" sz="1200" dirty="0" smtClean="0">
                <a:latin typeface="+mn-lt"/>
                <a:ea typeface="+mn-ea"/>
                <a:cs typeface="+mn-cs"/>
              </a:rPr>
              <a:t>Browser</a:t>
            </a:r>
            <a:r>
              <a:rPr kumimoji="1" lang="zh-CN" altLang="en-US" sz="1200" dirty="0" smtClean="0">
                <a:latin typeface="+mn-lt"/>
                <a:ea typeface="+mn-ea"/>
                <a:cs typeface="+mn-cs"/>
              </a:rPr>
              <a:t> 是集群运行任务的监控界面，用户可以查看自己提交的数据计算任务。</a:t>
            </a:r>
            <a:endParaRPr kumimoji="1" lang="en-US" altLang="zh-CN" sz="1200" dirty="0" smtClean="0">
              <a:latin typeface="+mn-lt"/>
              <a:ea typeface="+mn-ea"/>
              <a:cs typeface="+mn-cs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200" dirty="0" err="1" smtClean="0">
                <a:latin typeface="+mn-lt"/>
                <a:ea typeface="+mn-ea"/>
                <a:cs typeface="+mn-cs"/>
              </a:rPr>
              <a:t>Hdfs</a:t>
            </a:r>
            <a:r>
              <a:rPr kumimoji="1" lang="zh-CN" altLang="en-US" sz="1200" dirty="0" smtClean="0">
                <a:latin typeface="+mn-lt"/>
                <a:ea typeface="+mn-ea"/>
                <a:cs typeface="+mn-cs"/>
              </a:rPr>
              <a:t>是分布式文件系统，我们提供的数据都是保存在上面，</a:t>
            </a:r>
            <a:r>
              <a:rPr kumimoji="1" lang="en-US" altLang="zh-CN" sz="1200" dirty="0" smtClean="0">
                <a:latin typeface="+mn-lt"/>
                <a:ea typeface="+mn-ea"/>
                <a:cs typeface="+mn-cs"/>
              </a:rPr>
              <a:t>hue</a:t>
            </a:r>
            <a:r>
              <a:rPr kumimoji="1" lang="zh-CN" altLang="en-US" sz="1200" dirty="0" smtClean="0">
                <a:latin typeface="+mn-lt"/>
                <a:ea typeface="+mn-ea"/>
                <a:cs typeface="+mn-cs"/>
              </a:rPr>
              <a:t>提供了一个类似于</a:t>
            </a:r>
            <a:r>
              <a:rPr kumimoji="1" lang="en-US" altLang="zh-CN" sz="1200" dirty="0" smtClean="0">
                <a:latin typeface="+mn-lt"/>
                <a:ea typeface="+mn-ea"/>
                <a:cs typeface="+mn-cs"/>
              </a:rPr>
              <a:t>windows</a:t>
            </a:r>
            <a:r>
              <a:rPr kumimoji="1" lang="zh-CN" altLang="en-US" sz="1200" dirty="0" smtClean="0">
                <a:latin typeface="+mn-lt"/>
                <a:ea typeface="+mn-ea"/>
                <a:cs typeface="+mn-cs"/>
              </a:rPr>
              <a:t>一样的图形化文件系统。</a:t>
            </a:r>
            <a:endParaRPr kumimoji="1" lang="en-US" altLang="zh-CN" sz="1200" dirty="0" smtClean="0">
              <a:latin typeface="+mn-lt"/>
              <a:ea typeface="+mn-ea"/>
              <a:cs typeface="+mn-cs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200" dirty="0" err="1" smtClean="0">
                <a:latin typeface="+mn-lt"/>
                <a:ea typeface="+mn-ea"/>
                <a:cs typeface="+mn-cs"/>
              </a:rPr>
              <a:t>Hbase</a:t>
            </a:r>
            <a:r>
              <a:rPr kumimoji="1" lang="zh-CN" altLang="en-US" sz="1200" dirty="0" smtClean="0">
                <a:latin typeface="+mn-lt"/>
                <a:ea typeface="+mn-ea"/>
                <a:cs typeface="+mn-cs"/>
              </a:rPr>
              <a:t> 是一个分布式的数据库。</a:t>
            </a:r>
            <a:r>
              <a:rPr kumimoji="1" lang="en-US" altLang="zh-CN" sz="1200" dirty="0" smtClean="0">
                <a:latin typeface="+mn-lt"/>
                <a:ea typeface="+mn-ea"/>
                <a:cs typeface="+mn-cs"/>
              </a:rPr>
              <a:t>Hue</a:t>
            </a:r>
            <a:r>
              <a:rPr kumimoji="1" lang="zh-CN" altLang="en-US" sz="1200" dirty="0" smtClean="0">
                <a:latin typeface="+mn-lt"/>
                <a:ea typeface="+mn-ea"/>
                <a:cs typeface="+mn-cs"/>
              </a:rPr>
              <a:t>提供了一个图形化界面的查询修改方式。</a:t>
            </a:r>
            <a:endParaRPr kumimoji="1" lang="en-US" altLang="zh-CN" sz="1200" dirty="0" smtClean="0">
              <a:latin typeface="+mn-lt"/>
              <a:ea typeface="+mn-ea"/>
              <a:cs typeface="+mn-cs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200" dirty="0" err="1" smtClean="0">
                <a:latin typeface="+mn-lt"/>
                <a:ea typeface="+mn-ea"/>
                <a:cs typeface="+mn-cs"/>
              </a:rPr>
              <a:t>Metastore</a:t>
            </a:r>
            <a:r>
              <a:rPr kumimoji="1" lang="zh-CN" altLang="en-US" sz="1200" dirty="0" smtClean="0">
                <a:latin typeface="+mn-lt"/>
                <a:ea typeface="+mn-ea"/>
                <a:cs typeface="+mn-cs"/>
              </a:rPr>
              <a:t> 是</a:t>
            </a:r>
            <a:r>
              <a:rPr kumimoji="1" lang="en-US" altLang="zh-CN" sz="1200" dirty="0" smtClean="0">
                <a:latin typeface="+mn-lt"/>
                <a:ea typeface="+mn-ea"/>
                <a:cs typeface="+mn-cs"/>
              </a:rPr>
              <a:t>hive</a:t>
            </a:r>
            <a:r>
              <a:rPr kumimoji="1" lang="zh-CN" altLang="en-US" sz="1200" dirty="0" smtClean="0">
                <a:latin typeface="+mn-lt"/>
                <a:ea typeface="+mn-ea"/>
                <a:cs typeface="+mn-cs"/>
              </a:rPr>
              <a:t>元数据，可以方便的查看</a:t>
            </a:r>
            <a:r>
              <a:rPr kumimoji="1" lang="en-US" altLang="zh-CN" sz="1200" dirty="0" smtClean="0">
                <a:latin typeface="+mn-lt"/>
                <a:ea typeface="+mn-ea"/>
                <a:cs typeface="+mn-cs"/>
              </a:rPr>
              <a:t>hive</a:t>
            </a:r>
            <a:r>
              <a:rPr kumimoji="1" lang="zh-CN" altLang="en-US" sz="1200" dirty="0" smtClean="0">
                <a:latin typeface="+mn-lt"/>
                <a:ea typeface="+mn-ea"/>
                <a:cs typeface="+mn-cs"/>
              </a:rPr>
              <a:t>的表结构</a:t>
            </a:r>
            <a:endParaRPr kumimoji="1" lang="en-US" altLang="zh-CN" sz="1200" dirty="0" smtClean="0">
              <a:latin typeface="+mn-lt"/>
              <a:ea typeface="+mn-ea"/>
              <a:cs typeface="+mn-cs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200" dirty="0" smtClean="0">
                <a:latin typeface="+mn-lt"/>
                <a:ea typeface="+mn-ea"/>
                <a:cs typeface="+mn-cs"/>
              </a:rPr>
              <a:t>Hive</a:t>
            </a:r>
            <a:r>
              <a:rPr kumimoji="1" lang="zh-CN" altLang="en-US" sz="1200" dirty="0" smtClean="0">
                <a:latin typeface="+mn-lt"/>
                <a:ea typeface="+mn-ea"/>
                <a:cs typeface="+mn-cs"/>
              </a:rPr>
              <a:t>，</a:t>
            </a:r>
            <a:r>
              <a:rPr kumimoji="1" lang="en-US" altLang="zh-CN" sz="1200" dirty="0" smtClean="0">
                <a:latin typeface="+mn-lt"/>
                <a:ea typeface="+mn-ea"/>
                <a:cs typeface="+mn-cs"/>
              </a:rPr>
              <a:t>pig</a:t>
            </a:r>
            <a:r>
              <a:rPr kumimoji="1" lang="zh-CN" altLang="en-US" sz="1200" dirty="0" smtClean="0">
                <a:latin typeface="+mn-lt"/>
                <a:ea typeface="+mn-ea"/>
                <a:cs typeface="+mn-cs"/>
              </a:rPr>
              <a:t>，</a:t>
            </a:r>
            <a:r>
              <a:rPr kumimoji="1" lang="en-US" altLang="zh-CN" sz="1200" dirty="0" smtClean="0">
                <a:latin typeface="+mn-lt"/>
                <a:ea typeface="+mn-ea"/>
                <a:cs typeface="+mn-cs"/>
              </a:rPr>
              <a:t>impala</a:t>
            </a:r>
            <a:r>
              <a:rPr kumimoji="1" lang="zh-CN" altLang="en-US" sz="1200" dirty="0" smtClean="0">
                <a:latin typeface="+mn-lt"/>
                <a:ea typeface="+mn-ea"/>
                <a:cs typeface="+mn-cs"/>
              </a:rPr>
              <a:t>，</a:t>
            </a:r>
            <a:r>
              <a:rPr kumimoji="1" lang="en-US" altLang="zh-CN" sz="1200" dirty="0" smtClean="0">
                <a:latin typeface="+mn-lt"/>
                <a:ea typeface="+mn-ea"/>
                <a:cs typeface="+mn-cs"/>
              </a:rPr>
              <a:t>spark</a:t>
            </a:r>
            <a:r>
              <a:rPr kumimoji="1" lang="zh-CN" altLang="en-US" sz="1200" dirty="0" smtClean="0">
                <a:latin typeface="+mn-lt"/>
                <a:ea typeface="+mn-ea"/>
                <a:cs typeface="+mn-cs"/>
              </a:rPr>
              <a:t>就是不同的数据查询工具了，目前我们用的</a:t>
            </a:r>
            <a:r>
              <a:rPr kumimoji="1" lang="en-US" altLang="zh-CN" sz="1200" dirty="0" smtClean="0">
                <a:latin typeface="+mn-lt"/>
                <a:ea typeface="+mn-ea"/>
                <a:cs typeface="+mn-cs"/>
              </a:rPr>
              <a:t>hive</a:t>
            </a:r>
            <a:r>
              <a:rPr kumimoji="1" lang="zh-CN" altLang="en-US" sz="1200" dirty="0" smtClean="0">
                <a:latin typeface="+mn-lt"/>
                <a:ea typeface="+mn-ea"/>
                <a:cs typeface="+mn-cs"/>
              </a:rPr>
              <a:t>，以后会扩展到</a:t>
            </a:r>
            <a:r>
              <a:rPr kumimoji="1" lang="en-US" altLang="zh-CN" sz="1200" dirty="0" smtClean="0">
                <a:latin typeface="+mn-lt"/>
                <a:ea typeface="+mn-ea"/>
                <a:cs typeface="+mn-cs"/>
              </a:rPr>
              <a:t>spark</a:t>
            </a:r>
            <a:r>
              <a:rPr kumimoji="1" lang="zh-CN" altLang="en-US" sz="1200" dirty="0" smtClean="0">
                <a:latin typeface="+mn-lt"/>
                <a:ea typeface="+mn-ea"/>
                <a:cs typeface="+mn-cs"/>
              </a:rPr>
              <a:t>。</a:t>
            </a:r>
            <a:r>
              <a:rPr kumimoji="1" lang="en-US" altLang="zh-CN" sz="1200" dirty="0" smtClean="0">
                <a:latin typeface="+mn-lt"/>
                <a:ea typeface="+mn-ea"/>
                <a:cs typeface="+mn-cs"/>
              </a:rPr>
              <a:t>Hue</a:t>
            </a:r>
            <a:r>
              <a:rPr kumimoji="1" lang="zh-CN" altLang="en-US" sz="1200" dirty="0" smtClean="0">
                <a:latin typeface="+mn-lt"/>
                <a:ea typeface="+mn-ea"/>
                <a:cs typeface="+mn-cs"/>
              </a:rPr>
              <a:t>提供了一个功能强大的查询界面。</a:t>
            </a:r>
            <a:endParaRPr kumimoji="1" lang="en-US" altLang="zh-CN" sz="1200" dirty="0" smtClean="0">
              <a:latin typeface="+mn-lt"/>
              <a:ea typeface="+mn-ea"/>
              <a:cs typeface="+mn-cs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200" dirty="0" smtClean="0">
                <a:latin typeface="+mn-lt"/>
                <a:ea typeface="+mn-ea"/>
                <a:cs typeface="+mn-cs"/>
              </a:rPr>
              <a:t>Zookeeper</a:t>
            </a:r>
            <a:r>
              <a:rPr kumimoji="1" lang="zh-CN" altLang="en-US" sz="1200" dirty="0" smtClean="0">
                <a:latin typeface="+mn-lt"/>
                <a:ea typeface="+mn-ea"/>
                <a:cs typeface="+mn-cs"/>
              </a:rPr>
              <a:t>是保存分布式系统状态的工具，</a:t>
            </a:r>
            <a:r>
              <a:rPr kumimoji="1" lang="en-US" altLang="zh-CN" sz="1200" dirty="0" smtClean="0">
                <a:latin typeface="+mn-lt"/>
                <a:ea typeface="+mn-ea"/>
                <a:cs typeface="+mn-cs"/>
              </a:rPr>
              <a:t>hue</a:t>
            </a:r>
            <a:r>
              <a:rPr kumimoji="1" lang="zh-CN" altLang="en-US" sz="1200" dirty="0" smtClean="0">
                <a:latin typeface="+mn-lt"/>
                <a:ea typeface="+mn-ea"/>
                <a:cs typeface="+mn-cs"/>
              </a:rPr>
              <a:t>为它提供了一个展示状态的界面。</a:t>
            </a:r>
            <a:endParaRPr kumimoji="1" lang="en-US" altLang="zh-CN" sz="1200" dirty="0" smtClean="0">
              <a:latin typeface="+mn-lt"/>
              <a:ea typeface="+mn-ea"/>
              <a:cs typeface="+mn-cs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200" dirty="0" err="1" smtClean="0">
                <a:latin typeface="+mn-lt"/>
                <a:ea typeface="+mn-ea"/>
                <a:cs typeface="+mn-cs"/>
              </a:rPr>
              <a:t>Oozie</a:t>
            </a:r>
            <a:r>
              <a:rPr kumimoji="1" lang="zh-CN" altLang="en-US" sz="1200" dirty="0" smtClean="0">
                <a:latin typeface="+mn-lt"/>
                <a:ea typeface="+mn-ea"/>
                <a:cs typeface="+mn-cs"/>
              </a:rPr>
              <a:t>是一个工作流引擎，可以整个多个</a:t>
            </a:r>
            <a:r>
              <a:rPr kumimoji="1" lang="en-US" altLang="zh-CN" sz="1200" dirty="0" smtClean="0">
                <a:latin typeface="+mn-lt"/>
                <a:ea typeface="+mn-ea"/>
                <a:cs typeface="+mn-cs"/>
              </a:rPr>
              <a:t>job</a:t>
            </a:r>
            <a:r>
              <a:rPr kumimoji="1" lang="zh-CN" altLang="en-US" sz="1200" dirty="0" smtClean="0">
                <a:latin typeface="+mn-lt"/>
                <a:ea typeface="+mn-ea"/>
                <a:cs typeface="+mn-cs"/>
              </a:rPr>
              <a:t>，管理其执行顺序、依赖关系等。</a:t>
            </a:r>
            <a:endParaRPr kumimoji="1" lang="en-US" altLang="zh-CN" sz="1200" dirty="0" smtClean="0">
              <a:latin typeface="+mn-lt"/>
              <a:ea typeface="+mn-ea"/>
              <a:cs typeface="+mn-cs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dirty="0" smtClean="0">
                <a:latin typeface="+mn-lt"/>
                <a:ea typeface="+mn-ea"/>
                <a:cs typeface="+mn-cs"/>
              </a:rPr>
              <a:t>我们对大家开放了其中几个功能：</a:t>
            </a:r>
            <a:r>
              <a:rPr kumimoji="1" lang="en-US" altLang="zh-CN" sz="1200" dirty="0" smtClean="0">
                <a:latin typeface="+mn-lt"/>
                <a:ea typeface="+mn-ea"/>
                <a:cs typeface="+mn-cs"/>
              </a:rPr>
              <a:t>job browser</a:t>
            </a:r>
            <a:r>
              <a:rPr kumimoji="1" lang="en-US" altLang="zh-CN" sz="1200" baseline="0" dirty="0" smtClean="0">
                <a:latin typeface="+mn-lt"/>
                <a:ea typeface="+mn-ea"/>
                <a:cs typeface="+mn-cs"/>
              </a:rPr>
              <a:t>, hive, </a:t>
            </a:r>
            <a:r>
              <a:rPr kumimoji="1" lang="en-US" altLang="zh-CN" sz="1200" baseline="0" dirty="0" err="1" smtClean="0">
                <a:latin typeface="+mn-lt"/>
                <a:ea typeface="+mn-ea"/>
                <a:cs typeface="+mn-cs"/>
              </a:rPr>
              <a:t>metastore</a:t>
            </a:r>
            <a:r>
              <a:rPr kumimoji="1" lang="en-US" altLang="zh-CN" sz="1200" baseline="0" dirty="0" smtClean="0">
                <a:latin typeface="+mn-lt"/>
                <a:ea typeface="+mn-ea"/>
                <a:cs typeface="+mn-cs"/>
              </a:rPr>
              <a:t> </a:t>
            </a:r>
            <a:r>
              <a:rPr kumimoji="1" lang="zh-CN" altLang="en-US" sz="1200" baseline="0" dirty="0" smtClean="0">
                <a:latin typeface="+mn-lt"/>
                <a:ea typeface="+mn-ea"/>
                <a:cs typeface="+mn-cs"/>
              </a:rPr>
              <a:t>。并针对不同的用户，提供定制化的服务，后面会介绍。以后如果大家需要用到其他功能我们再为各位开放。</a:t>
            </a:r>
            <a:endParaRPr kumimoji="1" lang="en-US" altLang="zh-CN" sz="1200" dirty="0" smtClean="0">
              <a:latin typeface="微软雅黑"/>
              <a:ea typeface="微软雅黑"/>
              <a:cs typeface="微软雅黑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F66495-C02F-E94B-8193-03979F2B892A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902186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D0981-C91B-0E4A-80B9-0834EB3AF645}" type="datetimeFigureOut">
              <a:rPr lang="en-US" smtClean="0"/>
              <a:t>12/29/14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FEF01-8190-F941-8243-5B5059BF2C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6594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D0981-C91B-0E4A-80B9-0834EB3AF645}" type="datetimeFigureOut">
              <a:rPr lang="en-US" smtClean="0"/>
              <a:t>12/29/14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FEF01-8190-F941-8243-5B5059BF2C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1115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D0981-C91B-0E4A-80B9-0834EB3AF645}" type="datetimeFigureOut">
              <a:rPr lang="en-US" smtClean="0"/>
              <a:t>12/29/14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FEF01-8190-F941-8243-5B5059BF2C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3142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D0981-C91B-0E4A-80B9-0834EB3AF645}" type="datetimeFigureOut">
              <a:rPr lang="en-US" smtClean="0"/>
              <a:t>12/29/14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FEF01-8190-F941-8243-5B5059BF2C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1880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D0981-C91B-0E4A-80B9-0834EB3AF645}" type="datetimeFigureOut">
              <a:rPr lang="en-US" smtClean="0"/>
              <a:t>12/29/14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FEF01-8190-F941-8243-5B5059BF2C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3659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D0981-C91B-0E4A-80B9-0834EB3AF645}" type="datetimeFigureOut">
              <a:rPr lang="en-US" smtClean="0"/>
              <a:t>12/29/14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FEF01-8190-F941-8243-5B5059BF2C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78340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D0981-C91B-0E4A-80B9-0834EB3AF645}" type="datetimeFigureOut">
              <a:rPr lang="en-US" smtClean="0"/>
              <a:t>12/29/14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FEF01-8190-F941-8243-5B5059BF2C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9688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D0981-C91B-0E4A-80B9-0834EB3AF645}" type="datetimeFigureOut">
              <a:rPr lang="en-US" smtClean="0"/>
              <a:t>12/29/14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FEF01-8190-F941-8243-5B5059BF2C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7474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D0981-C91B-0E4A-80B9-0834EB3AF645}" type="datetimeFigureOut">
              <a:rPr lang="en-US" smtClean="0"/>
              <a:t>12/29/14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FEF01-8190-F941-8243-5B5059BF2C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3569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D0981-C91B-0E4A-80B9-0834EB3AF645}" type="datetimeFigureOut">
              <a:rPr lang="en-US" smtClean="0"/>
              <a:t>12/29/14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FEF01-8190-F941-8243-5B5059BF2C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5429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D0981-C91B-0E4A-80B9-0834EB3AF645}" type="datetimeFigureOut">
              <a:rPr lang="en-US" smtClean="0"/>
              <a:t>12/29/14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FEF01-8190-F941-8243-5B5059BF2C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4446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BD0981-C91B-0E4A-80B9-0834EB3AF645}" type="datetimeFigureOut">
              <a:rPr lang="en-US" smtClean="0"/>
              <a:t>12/29/14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FFEF01-8190-F941-8243-5B5059BF2C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1044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hyperlink" Target="http://10.10.77.35:8888" TargetMode="External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8" Type="http://schemas.openxmlformats.org/officeDocument/2006/relationships/image" Target="../media/image2.png"/><Relationship Id="rId9" Type="http://schemas.openxmlformats.org/officeDocument/2006/relationships/image" Target="../media/image3.png"/><Relationship Id="rId10" Type="http://schemas.openxmlformats.org/officeDocument/2006/relationships/image" Target="../media/image4.png"/><Relationship Id="rId11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4" Type="http://schemas.openxmlformats.org/officeDocument/2006/relationships/diagramLayout" Target="../diagrams/layout2.xml"/><Relationship Id="rId5" Type="http://schemas.openxmlformats.org/officeDocument/2006/relationships/diagramQuickStyle" Target="../diagrams/quickStyle2.xml"/><Relationship Id="rId6" Type="http://schemas.openxmlformats.org/officeDocument/2006/relationships/diagramColors" Target="../diagrams/colors2.xml"/><Relationship Id="rId7" Type="http://schemas.microsoft.com/office/2007/relationships/diagramDrawing" Target="../diagrams/drawing2.xml"/><Relationship Id="rId8" Type="http://schemas.openxmlformats.org/officeDocument/2006/relationships/image" Target="../media/image2.png"/><Relationship Id="rId9" Type="http://schemas.openxmlformats.org/officeDocument/2006/relationships/image" Target="../media/image3.png"/><Relationship Id="rId10" Type="http://schemas.openxmlformats.org/officeDocument/2006/relationships/image" Target="../media/image6.png"/><Relationship Id="rId11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9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0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hyperlink" Target="mailto:yajunzhang@sohu-inc.com" TargetMode="External"/><Relationship Id="rId6" Type="http://schemas.openxmlformats.org/officeDocument/2006/relationships/hyperlink" Target="mailto:fengchaoli115471@sohu-inc.com" TargetMode="External"/><Relationship Id="rId7" Type="http://schemas.openxmlformats.org/officeDocument/2006/relationships/hyperlink" Target="mailto:lianyichi@sohu-inc.com" TargetMode="External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4" Type="http://schemas.openxmlformats.org/officeDocument/2006/relationships/diagramLayout" Target="../diagrams/layout3.xml"/><Relationship Id="rId5" Type="http://schemas.openxmlformats.org/officeDocument/2006/relationships/diagramQuickStyle" Target="../diagrams/quickStyle3.xml"/><Relationship Id="rId6" Type="http://schemas.openxmlformats.org/officeDocument/2006/relationships/diagramColors" Target="../diagrams/colors3.xml"/><Relationship Id="rId7" Type="http://schemas.microsoft.com/office/2007/relationships/diagramDrawing" Target="../diagrams/drawing3.xml"/><Relationship Id="rId8" Type="http://schemas.openxmlformats.org/officeDocument/2006/relationships/image" Target="../media/image2.png"/><Relationship Id="rId9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4" Type="http://schemas.openxmlformats.org/officeDocument/2006/relationships/diagramLayout" Target="../diagrams/layout4.xml"/><Relationship Id="rId5" Type="http://schemas.openxmlformats.org/officeDocument/2006/relationships/diagramQuickStyle" Target="../diagrams/quickStyle4.xml"/><Relationship Id="rId6" Type="http://schemas.openxmlformats.org/officeDocument/2006/relationships/diagramColors" Target="../diagrams/colors4.xml"/><Relationship Id="rId7" Type="http://schemas.microsoft.com/office/2007/relationships/diagramDrawing" Target="../diagrams/drawing4.xml"/><Relationship Id="rId8" Type="http://schemas.openxmlformats.org/officeDocument/2006/relationships/image" Target="../media/image2.png"/><Relationship Id="rId9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2572" y="0"/>
            <a:ext cx="9144000" cy="5143500"/>
          </a:xfrm>
          <a:prstGeom prst="rect">
            <a:avLst/>
          </a:prstGeom>
        </p:spPr>
      </p:pic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685800" y="1901867"/>
            <a:ext cx="7772400" cy="573881"/>
          </a:xfrm>
        </p:spPr>
        <p:txBody>
          <a:bodyPr>
            <a:normAutofit/>
          </a:bodyPr>
          <a:lstStyle/>
          <a:p>
            <a:r>
              <a:rPr lang="en-US" altLang="zh-CN" sz="2800" dirty="0" smtClean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Hue</a:t>
            </a:r>
            <a:r>
              <a:rPr lang="zh-CN" altLang="en-US" sz="2800" dirty="0" smtClean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简介</a:t>
            </a:r>
            <a:endParaRPr lang="en-US" sz="2800" dirty="0">
              <a:solidFill>
                <a:srgbClr val="FFFFFF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0" name="Subtitle 9"/>
          <p:cNvSpPr>
            <a:spLocks noGrp="1"/>
          </p:cNvSpPr>
          <p:nvPr>
            <p:ph type="subTitle" idx="1"/>
          </p:nvPr>
        </p:nvSpPr>
        <p:spPr>
          <a:xfrm>
            <a:off x="1718232" y="2585195"/>
            <a:ext cx="5651500" cy="349250"/>
          </a:xfrm>
        </p:spPr>
        <p:txBody>
          <a:bodyPr>
            <a:normAutofit/>
          </a:bodyPr>
          <a:lstStyle/>
          <a:p>
            <a:r>
              <a:rPr lang="en-US" sz="1400" dirty="0" smtClean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数据开放平台 – </a:t>
            </a:r>
            <a:r>
              <a:rPr lang="en-US" sz="1400" dirty="0" err="1" smtClean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web接口</a:t>
            </a:r>
            <a:endParaRPr lang="en-US" sz="1400" dirty="0">
              <a:solidFill>
                <a:srgbClr val="FFFFFF"/>
              </a:solidFill>
              <a:latin typeface="微软雅黑"/>
              <a:ea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17661818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pt模板-内页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326"/>
            <a:ext cx="9144000" cy="51435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87893" y="853848"/>
            <a:ext cx="7988840" cy="294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kumimoji="1" lang="en-US" altLang="zh-CN" sz="1050" dirty="0" smtClean="0">
                <a:latin typeface="微软雅黑"/>
                <a:ea typeface="微软雅黑"/>
                <a:cs typeface="微软雅黑"/>
              </a:rPr>
              <a:t>Hue</a:t>
            </a:r>
            <a:r>
              <a:rPr kumimoji="1" lang="zh-CN" altLang="en-US" sz="1050" dirty="0" smtClean="0">
                <a:latin typeface="微软雅黑"/>
                <a:ea typeface="微软雅黑"/>
                <a:cs typeface="微软雅黑"/>
              </a:rPr>
              <a:t>是一个能够与</a:t>
            </a:r>
            <a:r>
              <a:rPr kumimoji="1" lang="en-US" altLang="zh-CN" sz="1050" dirty="0" smtClean="0">
                <a:latin typeface="微软雅黑"/>
                <a:ea typeface="微软雅黑"/>
                <a:cs typeface="微软雅黑"/>
              </a:rPr>
              <a:t>Apache</a:t>
            </a:r>
            <a:r>
              <a:rPr kumimoji="1" lang="zh-CN" altLang="en-US" sz="1050" dirty="0" smtClean="0">
                <a:latin typeface="微软雅黑"/>
                <a:ea typeface="微软雅黑"/>
                <a:cs typeface="微软雅黑"/>
              </a:rPr>
              <a:t> </a:t>
            </a:r>
            <a:r>
              <a:rPr kumimoji="1" lang="en-US" altLang="zh-CN" sz="1050" dirty="0" err="1" smtClean="0">
                <a:latin typeface="微软雅黑"/>
                <a:ea typeface="微软雅黑"/>
                <a:cs typeface="微软雅黑"/>
              </a:rPr>
              <a:t>Hadoop</a:t>
            </a:r>
            <a:r>
              <a:rPr kumimoji="1" lang="zh-CN" altLang="en-US" sz="1050" dirty="0" smtClean="0">
                <a:latin typeface="微软雅黑"/>
                <a:ea typeface="微软雅黑"/>
                <a:cs typeface="微软雅黑"/>
              </a:rPr>
              <a:t>交互的</a:t>
            </a:r>
            <a:r>
              <a:rPr kumimoji="1" lang="en-US" altLang="zh-CN" sz="1050" dirty="0" smtClean="0">
                <a:latin typeface="微软雅黑"/>
                <a:ea typeface="微软雅黑"/>
                <a:cs typeface="微软雅黑"/>
              </a:rPr>
              <a:t>Web</a:t>
            </a:r>
            <a:r>
              <a:rPr kumimoji="1" lang="zh-CN" altLang="en-US" sz="1050" dirty="0" smtClean="0">
                <a:latin typeface="微软雅黑"/>
                <a:ea typeface="微软雅黑"/>
                <a:cs typeface="微软雅黑"/>
              </a:rPr>
              <a:t>应用程序。一个开源的</a:t>
            </a:r>
            <a:r>
              <a:rPr kumimoji="1" lang="en-US" altLang="zh-CN" sz="1050" dirty="0" smtClean="0">
                <a:latin typeface="微软雅黑"/>
                <a:ea typeface="微软雅黑"/>
                <a:cs typeface="微软雅黑"/>
              </a:rPr>
              <a:t>Apache </a:t>
            </a:r>
            <a:r>
              <a:rPr kumimoji="1" lang="en-US" altLang="zh-CN" sz="1050" dirty="0" err="1" smtClean="0">
                <a:latin typeface="微软雅黑"/>
                <a:ea typeface="微软雅黑"/>
                <a:cs typeface="微软雅黑"/>
              </a:rPr>
              <a:t>Hadoop</a:t>
            </a:r>
            <a:r>
              <a:rPr kumimoji="1" lang="en-US" altLang="en-US" sz="1050" dirty="0">
                <a:latin typeface="微软雅黑"/>
                <a:ea typeface="微软雅黑"/>
                <a:cs typeface="微软雅黑"/>
              </a:rPr>
              <a:t> </a:t>
            </a:r>
            <a:r>
              <a:rPr kumimoji="1" lang="en-US" altLang="en-US" sz="1050" dirty="0" smtClean="0">
                <a:latin typeface="微软雅黑"/>
                <a:ea typeface="微软雅黑"/>
                <a:cs typeface="微软雅黑"/>
              </a:rPr>
              <a:t>UI</a:t>
            </a:r>
            <a:r>
              <a:rPr kumimoji="1" lang="zh-CN" altLang="en-US" sz="1050" dirty="0" smtClean="0">
                <a:latin typeface="微软雅黑"/>
                <a:ea typeface="微软雅黑"/>
                <a:cs typeface="微软雅黑"/>
              </a:rPr>
              <a:t>。</a:t>
            </a:r>
          </a:p>
        </p:txBody>
      </p:sp>
      <p:sp>
        <p:nvSpPr>
          <p:cNvPr id="19" name="Rounded Rectangle 11"/>
          <p:cNvSpPr>
            <a:spLocks noChangeArrowheads="1"/>
          </p:cNvSpPr>
          <p:nvPr/>
        </p:nvSpPr>
        <p:spPr bwMode="auto">
          <a:xfrm>
            <a:off x="653317" y="1558181"/>
            <a:ext cx="609600" cy="3095470"/>
          </a:xfrm>
          <a:prstGeom prst="roundRect">
            <a:avLst>
              <a:gd name="adj" fmla="val 16667"/>
            </a:avLst>
          </a:prstGeom>
          <a:solidFill>
            <a:srgbClr val="E46C0A"/>
          </a:solidFill>
          <a:ln w="19050">
            <a:solidFill>
              <a:srgbClr val="CCE8CF"/>
            </a:solidFill>
            <a:round/>
            <a:headEnd/>
            <a:tailEnd/>
          </a:ln>
          <a:effectLst>
            <a:outerShdw dist="38100" dir="2700000" algn="tl" rotWithShape="0">
              <a:srgbClr val="808080">
                <a:alpha val="39998"/>
              </a:srgbClr>
            </a:outerShdw>
          </a:effectLst>
        </p:spPr>
        <p:txBody>
          <a:bodyPr vert="eaVert" anchor="ctr"/>
          <a:lstStyle/>
          <a:p>
            <a:pPr algn="ctr"/>
            <a:r>
              <a:rPr lang="en-US" altLang="zh-CN" dirty="0" smtClean="0">
                <a:solidFill>
                  <a:srgbClr val="CCE8CF"/>
                </a:solidFill>
                <a:latin typeface="Arial"/>
                <a:ea typeface="黑体" charset="0"/>
                <a:cs typeface="Arial"/>
              </a:rPr>
              <a:t>hue</a:t>
            </a:r>
            <a:endParaRPr lang="zh-CN" altLang="en-US" dirty="0">
              <a:solidFill>
                <a:srgbClr val="CCE8CF"/>
              </a:solidFill>
              <a:latin typeface="Arial"/>
              <a:ea typeface="黑体" charset="0"/>
              <a:cs typeface="Arial"/>
            </a:endParaRPr>
          </a:p>
        </p:txBody>
      </p:sp>
      <p:sp>
        <p:nvSpPr>
          <p:cNvPr id="20" name="Rounded Rectangle 4"/>
          <p:cNvSpPr>
            <a:spLocks noChangeArrowheads="1"/>
          </p:cNvSpPr>
          <p:nvPr/>
        </p:nvSpPr>
        <p:spPr bwMode="auto">
          <a:xfrm>
            <a:off x="1426203" y="1558181"/>
            <a:ext cx="1739726" cy="401256"/>
          </a:xfrm>
          <a:prstGeom prst="roundRect">
            <a:avLst>
              <a:gd name="adj" fmla="val 16667"/>
            </a:avLst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zh-CN" dirty="0">
                <a:solidFill>
                  <a:srgbClr val="CCE8CF"/>
                </a:solidFill>
                <a:latin typeface="Arial"/>
                <a:ea typeface="黑体" charset="0"/>
                <a:cs typeface="Arial"/>
              </a:rPr>
              <a:t>j</a:t>
            </a:r>
            <a:r>
              <a:rPr lang="en-US" altLang="zh-CN" dirty="0" smtClean="0">
                <a:solidFill>
                  <a:srgbClr val="CCE8CF"/>
                </a:solidFill>
                <a:latin typeface="Arial"/>
                <a:ea typeface="黑体" charset="0"/>
                <a:cs typeface="Arial"/>
              </a:rPr>
              <a:t>ob </a:t>
            </a:r>
            <a:r>
              <a:rPr lang="en-US" altLang="zh-CN" dirty="0">
                <a:solidFill>
                  <a:srgbClr val="CCE8CF"/>
                </a:solidFill>
                <a:latin typeface="Arial"/>
                <a:ea typeface="黑体" charset="0"/>
                <a:cs typeface="Arial"/>
              </a:rPr>
              <a:t>b</a:t>
            </a:r>
            <a:r>
              <a:rPr lang="en-US" altLang="zh-CN" dirty="0" smtClean="0">
                <a:solidFill>
                  <a:srgbClr val="CCE8CF"/>
                </a:solidFill>
                <a:latin typeface="Arial"/>
                <a:ea typeface="黑体" charset="0"/>
                <a:cs typeface="Arial"/>
              </a:rPr>
              <a:t>rowser</a:t>
            </a:r>
            <a:endParaRPr lang="zh-CN" altLang="en-US" dirty="0">
              <a:solidFill>
                <a:srgbClr val="CCE8CF"/>
              </a:solidFill>
              <a:latin typeface="Arial"/>
              <a:ea typeface="黑体" charset="0"/>
              <a:cs typeface="Arial"/>
            </a:endParaRPr>
          </a:p>
        </p:txBody>
      </p:sp>
      <p:sp>
        <p:nvSpPr>
          <p:cNvPr id="22" name="Rounded Rectangle 4"/>
          <p:cNvSpPr>
            <a:spLocks noChangeArrowheads="1"/>
          </p:cNvSpPr>
          <p:nvPr/>
        </p:nvSpPr>
        <p:spPr bwMode="auto">
          <a:xfrm>
            <a:off x="1426203" y="2073436"/>
            <a:ext cx="1363024" cy="401256"/>
          </a:xfrm>
          <a:prstGeom prst="roundRect">
            <a:avLst>
              <a:gd name="adj" fmla="val 16667"/>
            </a:avLst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zh-CN" dirty="0" err="1" smtClean="0">
                <a:solidFill>
                  <a:srgbClr val="CCE8CF"/>
                </a:solidFill>
                <a:latin typeface="Arial"/>
                <a:ea typeface="黑体" charset="0"/>
                <a:cs typeface="Arial"/>
              </a:rPr>
              <a:t>hdfs</a:t>
            </a:r>
            <a:endParaRPr lang="zh-CN" altLang="en-US" dirty="0">
              <a:solidFill>
                <a:srgbClr val="CCE8CF"/>
              </a:solidFill>
              <a:latin typeface="Arial"/>
              <a:ea typeface="黑体" charset="0"/>
              <a:cs typeface="Arial"/>
            </a:endParaRPr>
          </a:p>
        </p:txBody>
      </p:sp>
      <p:sp>
        <p:nvSpPr>
          <p:cNvPr id="23" name="Rounded Rectangle 4"/>
          <p:cNvSpPr>
            <a:spLocks noChangeArrowheads="1"/>
          </p:cNvSpPr>
          <p:nvPr/>
        </p:nvSpPr>
        <p:spPr bwMode="auto">
          <a:xfrm>
            <a:off x="2975605" y="2073436"/>
            <a:ext cx="1363024" cy="401256"/>
          </a:xfrm>
          <a:prstGeom prst="roundRect">
            <a:avLst>
              <a:gd name="adj" fmla="val 16667"/>
            </a:avLst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zh-CN" dirty="0" err="1" smtClean="0">
                <a:solidFill>
                  <a:srgbClr val="CCE8CF"/>
                </a:solidFill>
                <a:latin typeface="Arial"/>
                <a:ea typeface="黑体" charset="0"/>
                <a:cs typeface="Arial"/>
              </a:rPr>
              <a:t>hbase</a:t>
            </a:r>
            <a:endParaRPr lang="zh-CN" altLang="en-US" dirty="0">
              <a:solidFill>
                <a:srgbClr val="CCE8CF"/>
              </a:solidFill>
              <a:latin typeface="Arial"/>
              <a:ea typeface="黑体" charset="0"/>
              <a:cs typeface="Arial"/>
            </a:endParaRPr>
          </a:p>
        </p:txBody>
      </p:sp>
      <p:sp>
        <p:nvSpPr>
          <p:cNvPr id="24" name="Rounded Rectangle 4"/>
          <p:cNvSpPr>
            <a:spLocks noChangeArrowheads="1"/>
          </p:cNvSpPr>
          <p:nvPr/>
        </p:nvSpPr>
        <p:spPr bwMode="auto">
          <a:xfrm>
            <a:off x="1426203" y="3144464"/>
            <a:ext cx="1363024" cy="401256"/>
          </a:xfrm>
          <a:prstGeom prst="roundRect">
            <a:avLst>
              <a:gd name="adj" fmla="val 16667"/>
            </a:avLst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zh-CN" dirty="0" smtClean="0">
                <a:solidFill>
                  <a:srgbClr val="CCE8CF"/>
                </a:solidFill>
                <a:latin typeface="Arial"/>
                <a:ea typeface="黑体" charset="0"/>
                <a:cs typeface="Arial"/>
              </a:rPr>
              <a:t>hive</a:t>
            </a:r>
            <a:endParaRPr lang="zh-CN" altLang="en-US" dirty="0">
              <a:solidFill>
                <a:srgbClr val="CCE8CF"/>
              </a:solidFill>
              <a:latin typeface="Arial"/>
              <a:ea typeface="黑体" charset="0"/>
              <a:cs typeface="Arial"/>
            </a:endParaRPr>
          </a:p>
        </p:txBody>
      </p:sp>
      <p:sp>
        <p:nvSpPr>
          <p:cNvPr id="25" name="Rounded Rectangle 4"/>
          <p:cNvSpPr>
            <a:spLocks noChangeArrowheads="1"/>
          </p:cNvSpPr>
          <p:nvPr/>
        </p:nvSpPr>
        <p:spPr bwMode="auto">
          <a:xfrm>
            <a:off x="2975605" y="3144464"/>
            <a:ext cx="1363024" cy="401256"/>
          </a:xfrm>
          <a:prstGeom prst="roundRect">
            <a:avLst>
              <a:gd name="adj" fmla="val 16667"/>
            </a:avLst>
          </a:prstGeom>
          <a:ln>
            <a:headEnd/>
            <a:tailE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zh-CN" dirty="0" smtClean="0">
                <a:solidFill>
                  <a:srgbClr val="CCE8CF"/>
                </a:solidFill>
                <a:latin typeface="Arial"/>
                <a:ea typeface="黑体" charset="0"/>
                <a:cs typeface="Arial"/>
              </a:rPr>
              <a:t>pig</a:t>
            </a:r>
            <a:endParaRPr lang="zh-CN" altLang="en-US" dirty="0">
              <a:solidFill>
                <a:srgbClr val="CCE8CF"/>
              </a:solidFill>
              <a:latin typeface="Arial"/>
              <a:ea typeface="黑体" charset="0"/>
              <a:cs typeface="Arial"/>
            </a:endParaRPr>
          </a:p>
        </p:txBody>
      </p:sp>
      <p:sp>
        <p:nvSpPr>
          <p:cNvPr id="27" name="Rounded Rectangle 4"/>
          <p:cNvSpPr>
            <a:spLocks noChangeArrowheads="1"/>
          </p:cNvSpPr>
          <p:nvPr/>
        </p:nvSpPr>
        <p:spPr bwMode="auto">
          <a:xfrm>
            <a:off x="4500100" y="3144464"/>
            <a:ext cx="1363024" cy="401256"/>
          </a:xfrm>
          <a:prstGeom prst="roundRect">
            <a:avLst>
              <a:gd name="adj" fmla="val 16667"/>
            </a:avLst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zh-CN" dirty="0" smtClean="0">
                <a:solidFill>
                  <a:srgbClr val="CCE8CF"/>
                </a:solidFill>
                <a:latin typeface="Arial"/>
                <a:ea typeface="黑体" charset="0"/>
                <a:cs typeface="Arial"/>
              </a:rPr>
              <a:t>impala</a:t>
            </a:r>
            <a:endParaRPr lang="zh-CN" altLang="en-US" dirty="0">
              <a:solidFill>
                <a:srgbClr val="CCE8CF"/>
              </a:solidFill>
              <a:latin typeface="Arial"/>
              <a:ea typeface="黑体" charset="0"/>
              <a:cs typeface="Arial"/>
            </a:endParaRPr>
          </a:p>
        </p:txBody>
      </p:sp>
      <p:sp>
        <p:nvSpPr>
          <p:cNvPr id="28" name="Rounded Rectangle 4"/>
          <p:cNvSpPr>
            <a:spLocks noChangeArrowheads="1"/>
          </p:cNvSpPr>
          <p:nvPr/>
        </p:nvSpPr>
        <p:spPr bwMode="auto">
          <a:xfrm>
            <a:off x="1426202" y="3659719"/>
            <a:ext cx="1363024" cy="401256"/>
          </a:xfrm>
          <a:prstGeom prst="roundRect">
            <a:avLst>
              <a:gd name="adj" fmla="val 16667"/>
            </a:avLst>
          </a:prstGeom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zh-CN" dirty="0" smtClean="0">
                <a:solidFill>
                  <a:srgbClr val="CCE8CF"/>
                </a:solidFill>
                <a:latin typeface="Arial"/>
                <a:ea typeface="黑体" charset="0"/>
                <a:cs typeface="Arial"/>
              </a:rPr>
              <a:t>zookeeper</a:t>
            </a:r>
            <a:endParaRPr lang="zh-CN" altLang="en-US" dirty="0">
              <a:solidFill>
                <a:srgbClr val="CCE8CF"/>
              </a:solidFill>
              <a:latin typeface="Arial"/>
              <a:ea typeface="黑体" charset="0"/>
              <a:cs typeface="Arial"/>
            </a:endParaRPr>
          </a:p>
        </p:txBody>
      </p:sp>
      <p:sp>
        <p:nvSpPr>
          <p:cNvPr id="29" name="Rounded Rectangle 4"/>
          <p:cNvSpPr>
            <a:spLocks noChangeArrowheads="1"/>
          </p:cNvSpPr>
          <p:nvPr/>
        </p:nvSpPr>
        <p:spPr bwMode="auto">
          <a:xfrm>
            <a:off x="1426203" y="4213375"/>
            <a:ext cx="1363024" cy="401256"/>
          </a:xfrm>
          <a:prstGeom prst="roundRect">
            <a:avLst>
              <a:gd name="adj" fmla="val 16667"/>
            </a:avLst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zh-CN" dirty="0" err="1" smtClean="0">
                <a:solidFill>
                  <a:srgbClr val="CCE8CF"/>
                </a:solidFill>
                <a:latin typeface="Arial"/>
                <a:ea typeface="黑体" charset="0"/>
                <a:cs typeface="Arial"/>
              </a:rPr>
              <a:t>oozie</a:t>
            </a:r>
            <a:endParaRPr lang="zh-CN" altLang="en-US" dirty="0">
              <a:solidFill>
                <a:srgbClr val="CCE8CF"/>
              </a:solidFill>
              <a:latin typeface="Arial"/>
              <a:ea typeface="黑体" charset="0"/>
              <a:cs typeface="Arial"/>
            </a:endParaRPr>
          </a:p>
        </p:txBody>
      </p:sp>
      <p:sp>
        <p:nvSpPr>
          <p:cNvPr id="32" name="Rounded Rectangle 4"/>
          <p:cNvSpPr>
            <a:spLocks noChangeArrowheads="1"/>
          </p:cNvSpPr>
          <p:nvPr/>
        </p:nvSpPr>
        <p:spPr bwMode="auto">
          <a:xfrm>
            <a:off x="6053127" y="3144464"/>
            <a:ext cx="1363024" cy="401256"/>
          </a:xfrm>
          <a:prstGeom prst="roundRect">
            <a:avLst>
              <a:gd name="adj" fmla="val 16667"/>
            </a:avLst>
          </a:prstGeom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zh-CN" dirty="0" smtClean="0">
                <a:solidFill>
                  <a:srgbClr val="CCE8CF"/>
                </a:solidFill>
                <a:latin typeface="Arial"/>
                <a:ea typeface="黑体" charset="0"/>
                <a:cs typeface="Arial"/>
              </a:rPr>
              <a:t>spark</a:t>
            </a:r>
            <a:endParaRPr lang="zh-CN" altLang="en-US" dirty="0">
              <a:solidFill>
                <a:srgbClr val="CCE8CF"/>
              </a:solidFill>
              <a:latin typeface="Arial"/>
              <a:ea typeface="黑体" charset="0"/>
              <a:cs typeface="Arial"/>
            </a:endParaRPr>
          </a:p>
        </p:txBody>
      </p:sp>
      <p:sp>
        <p:nvSpPr>
          <p:cNvPr id="33" name="Rounded Rectangle 4"/>
          <p:cNvSpPr>
            <a:spLocks noChangeArrowheads="1"/>
          </p:cNvSpPr>
          <p:nvPr/>
        </p:nvSpPr>
        <p:spPr bwMode="auto">
          <a:xfrm>
            <a:off x="1426202" y="2608652"/>
            <a:ext cx="1739726" cy="401256"/>
          </a:xfrm>
          <a:prstGeom prst="roundRect">
            <a:avLst>
              <a:gd name="adj" fmla="val 16667"/>
            </a:avLst>
          </a:prstGeom>
          <a:ln>
            <a:headEnd/>
            <a:tailE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zh-CN" dirty="0" err="1" smtClean="0">
                <a:solidFill>
                  <a:srgbClr val="CCE8CF"/>
                </a:solidFill>
                <a:latin typeface="Arial"/>
                <a:ea typeface="黑体" charset="0"/>
                <a:cs typeface="Arial"/>
              </a:rPr>
              <a:t>metastore</a:t>
            </a:r>
            <a:endParaRPr lang="zh-CN" altLang="en-US" dirty="0">
              <a:solidFill>
                <a:srgbClr val="CCE8CF"/>
              </a:solidFill>
              <a:latin typeface="Arial"/>
              <a:ea typeface="黑体" charset="0"/>
              <a:cs typeface="Arial"/>
            </a:endParaRPr>
          </a:p>
        </p:txBody>
      </p:sp>
      <p:pic>
        <p:nvPicPr>
          <p:cNvPr id="34" name="图片 33" descr="切图_07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06" y="184787"/>
            <a:ext cx="2740859" cy="411425"/>
          </a:xfrm>
          <a:prstGeom prst="rect">
            <a:avLst/>
          </a:prstGeom>
        </p:spPr>
      </p:pic>
      <p:pic>
        <p:nvPicPr>
          <p:cNvPr id="35" name="图片 34" descr="未标题-1_03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493" y="277918"/>
            <a:ext cx="251996" cy="218839"/>
          </a:xfrm>
          <a:prstGeom prst="rect">
            <a:avLst/>
          </a:prstGeom>
        </p:spPr>
      </p:pic>
      <p:sp>
        <p:nvSpPr>
          <p:cNvPr id="36" name="文本框 35"/>
          <p:cNvSpPr txBox="1"/>
          <p:nvPr/>
        </p:nvSpPr>
        <p:spPr>
          <a:xfrm>
            <a:off x="521864" y="196108"/>
            <a:ext cx="22013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微软雅黑"/>
                <a:ea typeface="微软雅黑"/>
                <a:cs typeface="微软雅黑"/>
              </a:rPr>
              <a:t>Hue</a:t>
            </a:r>
            <a:r>
              <a:rPr kumimoji="1" lang="en-US" altLang="zh-CN" dirty="0" smtClean="0">
                <a:latin typeface="微软雅黑"/>
                <a:ea typeface="微软雅黑"/>
                <a:cs typeface="微软雅黑"/>
              </a:rPr>
              <a:t> </a:t>
            </a:r>
            <a:r>
              <a:rPr kumimoji="1" lang="zh-CN" altLang="en-US" dirty="0" smtClean="0">
                <a:latin typeface="微软雅黑"/>
                <a:ea typeface="微软雅黑"/>
                <a:cs typeface="微软雅黑"/>
              </a:rPr>
              <a:t>功能</a:t>
            </a:r>
            <a:endParaRPr kumimoji="1" lang="zh-CN" altLang="en-US" dirty="0">
              <a:latin typeface="微软雅黑"/>
              <a:ea typeface="微软雅黑"/>
              <a:cs typeface="微软雅黑"/>
            </a:endParaRPr>
          </a:p>
          <a:p>
            <a:endParaRPr kumimoji="1" lang="zh-CN" altLang="en-US" dirty="0">
              <a:solidFill>
                <a:schemeClr val="bg1"/>
              </a:solidFill>
              <a:latin typeface="Helvetica Light"/>
              <a:ea typeface="FZ 中等线简体"/>
              <a:cs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8971278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587893" y="853848"/>
            <a:ext cx="7988840" cy="9217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30000"/>
              </a:lnSpc>
              <a:buAutoNum type="arabicPeriod"/>
            </a:pPr>
            <a:r>
              <a:rPr lang="en-US" altLang="en-US" sz="1400" dirty="0" smtClean="0">
                <a:solidFill>
                  <a:srgbClr val="000000"/>
                </a:solidFill>
                <a:latin typeface="+mn-ea"/>
              </a:rPr>
              <a:t>开通用户</a:t>
            </a:r>
            <a:endParaRPr lang="en-US" altLang="zh-CN" sz="1400" dirty="0" smtClean="0">
              <a:solidFill>
                <a:srgbClr val="000000"/>
              </a:solidFill>
              <a:latin typeface="+mn-ea"/>
            </a:endParaRPr>
          </a:p>
          <a:p>
            <a:pPr algn="just">
              <a:lnSpc>
                <a:spcPct val="130000"/>
              </a:lnSpc>
            </a:pPr>
            <a:endParaRPr lang="en-US" altLang="zh-CN" sz="1400" dirty="0" smtClean="0">
              <a:solidFill>
                <a:srgbClr val="000000"/>
              </a:solidFill>
              <a:latin typeface="+mn-ea"/>
            </a:endParaRPr>
          </a:p>
          <a:p>
            <a:pPr algn="just">
              <a:lnSpc>
                <a:spcPct val="130000"/>
              </a:lnSpc>
            </a:pPr>
            <a:endParaRPr lang="en-US" altLang="zh-CN" sz="1400" dirty="0">
              <a:solidFill>
                <a:srgbClr val="000000"/>
              </a:solidFill>
              <a:latin typeface="+mn-ea"/>
            </a:endParaRPr>
          </a:p>
        </p:txBody>
      </p:sp>
      <p:pic>
        <p:nvPicPr>
          <p:cNvPr id="12" name="图片 11" descr="切图_0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06" y="184787"/>
            <a:ext cx="2740859" cy="411425"/>
          </a:xfrm>
          <a:prstGeom prst="rect">
            <a:avLst/>
          </a:prstGeom>
        </p:spPr>
      </p:pic>
      <p:pic>
        <p:nvPicPr>
          <p:cNvPr id="13" name="图片 12" descr="未标题-1_0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493" y="277918"/>
            <a:ext cx="251996" cy="218839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521864" y="196108"/>
            <a:ext cx="2201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微软雅黑"/>
                <a:ea typeface="微软雅黑"/>
                <a:cs typeface="微软雅黑"/>
              </a:rPr>
              <a:t>Hue </a:t>
            </a:r>
            <a:r>
              <a:rPr kumimoji="1" lang="zh-CN" altLang="en-US" dirty="0">
                <a:latin typeface="微软雅黑"/>
                <a:ea typeface="微软雅黑"/>
                <a:cs typeface="微软雅黑"/>
              </a:rPr>
              <a:t>功能</a:t>
            </a: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7218" y="1352561"/>
            <a:ext cx="3120579" cy="2593509"/>
          </a:xfrm>
          <a:prstGeom prst="rect">
            <a:avLst/>
          </a:prstGeom>
        </p:spPr>
      </p:pic>
      <p:grpSp>
        <p:nvGrpSpPr>
          <p:cNvPr id="8" name="组 7"/>
          <p:cNvGrpSpPr/>
          <p:nvPr/>
        </p:nvGrpSpPr>
        <p:grpSpPr>
          <a:xfrm>
            <a:off x="651389" y="2078518"/>
            <a:ext cx="6140242" cy="1345313"/>
            <a:chOff x="863365" y="1719702"/>
            <a:chExt cx="3501750" cy="1752366"/>
          </a:xfrm>
        </p:grpSpPr>
        <p:grpSp>
          <p:nvGrpSpPr>
            <p:cNvPr id="15" name="组 14"/>
            <p:cNvGrpSpPr/>
            <p:nvPr/>
          </p:nvGrpSpPr>
          <p:grpSpPr>
            <a:xfrm>
              <a:off x="863366" y="1805422"/>
              <a:ext cx="257767" cy="407014"/>
              <a:chOff x="1134113" y="1409555"/>
              <a:chExt cx="298598" cy="471485"/>
            </a:xfrm>
          </p:grpSpPr>
          <p:pic>
            <p:nvPicPr>
              <p:cNvPr id="26" name="图片 25" descr="切图_07.png"/>
              <p:cNvPicPr preferRelativeResize="0">
                <a:picLocks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34113" y="1413041"/>
                <a:ext cx="298596" cy="467999"/>
              </a:xfrm>
              <a:prstGeom prst="rect">
                <a:avLst/>
              </a:prstGeom>
            </p:spPr>
          </p:pic>
          <p:sp>
            <p:nvSpPr>
              <p:cNvPr id="27" name="文本框 26"/>
              <p:cNvSpPr txBox="1">
                <a:spLocks noChangeAspect="1"/>
              </p:cNvSpPr>
              <p:nvPr/>
            </p:nvSpPr>
            <p:spPr>
              <a:xfrm>
                <a:off x="1180910" y="1409555"/>
                <a:ext cx="251801" cy="4644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sz="1400" b="1" dirty="0" smtClean="0">
                    <a:solidFill>
                      <a:srgbClr val="FFFFFF"/>
                    </a:solidFill>
                    <a:latin typeface="Helvetica Light"/>
                    <a:ea typeface="FZ 中等线简体"/>
                    <a:cs typeface="Helvetica Light"/>
                  </a:rPr>
                  <a:t>1</a:t>
                </a:r>
                <a:endParaRPr kumimoji="1" lang="zh-CN" altLang="en-US" sz="1400" b="1" dirty="0">
                  <a:solidFill>
                    <a:srgbClr val="FFFFFF"/>
                  </a:solidFill>
                  <a:latin typeface="Helvetica Light"/>
                  <a:ea typeface="FZ 中等线简体"/>
                  <a:cs typeface="Helvetica Light"/>
                </a:endParaRPr>
              </a:p>
            </p:txBody>
          </p:sp>
        </p:grpSp>
        <p:grpSp>
          <p:nvGrpSpPr>
            <p:cNvPr id="16" name="组 15"/>
            <p:cNvGrpSpPr/>
            <p:nvPr/>
          </p:nvGrpSpPr>
          <p:grpSpPr>
            <a:xfrm>
              <a:off x="863365" y="2418306"/>
              <a:ext cx="257766" cy="423948"/>
              <a:chOff x="1134113" y="1389939"/>
              <a:chExt cx="298597" cy="491101"/>
            </a:xfrm>
          </p:grpSpPr>
          <p:pic>
            <p:nvPicPr>
              <p:cNvPr id="24" name="图片 23" descr="切图_07.png"/>
              <p:cNvPicPr preferRelativeResize="0">
                <a:picLocks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34113" y="1413040"/>
                <a:ext cx="298596" cy="468000"/>
              </a:xfrm>
              <a:prstGeom prst="rect">
                <a:avLst/>
              </a:prstGeom>
            </p:spPr>
          </p:pic>
          <p:sp>
            <p:nvSpPr>
              <p:cNvPr id="25" name="文本框 24"/>
              <p:cNvSpPr txBox="1">
                <a:spLocks noChangeAspect="1"/>
              </p:cNvSpPr>
              <p:nvPr/>
            </p:nvSpPr>
            <p:spPr>
              <a:xfrm>
                <a:off x="1180909" y="1389939"/>
                <a:ext cx="251801" cy="4644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zh-CN" sz="1400" b="1" dirty="0" smtClean="0">
                    <a:solidFill>
                      <a:srgbClr val="FFFFFF"/>
                    </a:solidFill>
                    <a:latin typeface="Helvetica Light"/>
                    <a:ea typeface="FZ 中等线简体"/>
                    <a:cs typeface="Helvetica Light"/>
                  </a:rPr>
                  <a:t>2</a:t>
                </a:r>
                <a:endParaRPr kumimoji="1" lang="zh-CN" altLang="en-US" sz="1400" b="1" dirty="0">
                  <a:solidFill>
                    <a:srgbClr val="FFFFFF"/>
                  </a:solidFill>
                  <a:latin typeface="Helvetica Light"/>
                  <a:ea typeface="FZ 中等线简体"/>
                  <a:cs typeface="Helvetica Light"/>
                </a:endParaRPr>
              </a:p>
            </p:txBody>
          </p:sp>
        </p:grpSp>
        <p:grpSp>
          <p:nvGrpSpPr>
            <p:cNvPr id="18" name="组 17"/>
            <p:cNvGrpSpPr/>
            <p:nvPr/>
          </p:nvGrpSpPr>
          <p:grpSpPr>
            <a:xfrm>
              <a:off x="863366" y="3065054"/>
              <a:ext cx="257767" cy="407014"/>
              <a:chOff x="1134113" y="1409555"/>
              <a:chExt cx="298598" cy="471485"/>
            </a:xfrm>
          </p:grpSpPr>
          <p:pic>
            <p:nvPicPr>
              <p:cNvPr id="22" name="图片 21" descr="切图_07.png"/>
              <p:cNvPicPr preferRelativeResize="0">
                <a:picLocks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34113" y="1413041"/>
                <a:ext cx="298596" cy="467999"/>
              </a:xfrm>
              <a:prstGeom prst="rect">
                <a:avLst/>
              </a:prstGeom>
            </p:spPr>
          </p:pic>
          <p:sp>
            <p:nvSpPr>
              <p:cNvPr id="23" name="文本框 22"/>
              <p:cNvSpPr txBox="1">
                <a:spLocks noChangeAspect="1"/>
              </p:cNvSpPr>
              <p:nvPr/>
            </p:nvSpPr>
            <p:spPr>
              <a:xfrm>
                <a:off x="1180910" y="1409555"/>
                <a:ext cx="251801" cy="4644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zh-CN" sz="1400" b="1" dirty="0">
                    <a:solidFill>
                      <a:srgbClr val="FFFFFF"/>
                    </a:solidFill>
                    <a:latin typeface="Helvetica Light"/>
                    <a:ea typeface="FZ 中等线简体"/>
                    <a:cs typeface="Helvetica Light"/>
                  </a:rPr>
                  <a:t>3</a:t>
                </a:r>
                <a:endParaRPr kumimoji="1" lang="zh-CN" altLang="en-US" sz="1400" b="1" dirty="0">
                  <a:solidFill>
                    <a:srgbClr val="FFFFFF"/>
                  </a:solidFill>
                  <a:latin typeface="Helvetica Light"/>
                  <a:ea typeface="FZ 中等线简体"/>
                  <a:cs typeface="Helvetica Light"/>
                </a:endParaRPr>
              </a:p>
            </p:txBody>
          </p:sp>
        </p:grpSp>
        <p:sp>
          <p:nvSpPr>
            <p:cNvPr id="19" name="文本框 18"/>
            <p:cNvSpPr txBox="1"/>
            <p:nvPr/>
          </p:nvSpPr>
          <p:spPr>
            <a:xfrm>
              <a:off x="1157349" y="1719702"/>
              <a:ext cx="3207766" cy="494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40000"/>
                </a:lnSpc>
              </a:pPr>
              <a:r>
                <a:rPr kumimoji="1" lang="zh-CN" altLang="en-US" sz="1400" b="1" dirty="0" smtClean="0">
                  <a:latin typeface="微软雅黑"/>
                  <a:ea typeface="微软雅黑"/>
                  <a:cs typeface="微软雅黑"/>
                </a:rPr>
                <a:t>发邮件到数据平台组邮箱（见</a:t>
              </a:r>
              <a:r>
                <a:rPr kumimoji="1" lang="en-US" altLang="zh-CN" sz="1400" b="1" dirty="0" err="1" smtClean="0">
                  <a:latin typeface="微软雅黑"/>
                  <a:ea typeface="微软雅黑"/>
                  <a:cs typeface="微软雅黑"/>
                </a:rPr>
                <a:t>ppt</a:t>
              </a:r>
              <a:r>
                <a:rPr kumimoji="1" lang="zh-CN" altLang="en-US" sz="1400" b="1" dirty="0" smtClean="0">
                  <a:latin typeface="微软雅黑"/>
                  <a:ea typeface="微软雅黑"/>
                  <a:cs typeface="微软雅黑"/>
                </a:rPr>
                <a:t>结尾）</a:t>
              </a:r>
              <a:endParaRPr kumimoji="1" lang="zh-CN" altLang="en-US" sz="1400" b="1" dirty="0">
                <a:latin typeface="微软雅黑"/>
                <a:ea typeface="微软雅黑"/>
                <a:cs typeface="微软雅黑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1157349" y="2347753"/>
              <a:ext cx="3207766" cy="494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40000"/>
                </a:lnSpc>
              </a:pPr>
              <a:r>
                <a:rPr kumimoji="1" lang="zh-CN" altLang="en-US" sz="1400" b="1" dirty="0" smtClean="0">
                  <a:solidFill>
                    <a:srgbClr val="000000"/>
                  </a:solidFill>
                  <a:latin typeface="微软雅黑"/>
                  <a:ea typeface="微软雅黑"/>
                  <a:cs typeface="微软雅黑"/>
                </a:rPr>
                <a:t>标题：申请开通</a:t>
              </a:r>
              <a:r>
                <a:rPr kumimoji="1" lang="en-US" altLang="zh-CN" sz="1400" b="1" dirty="0" smtClean="0">
                  <a:solidFill>
                    <a:srgbClr val="000000"/>
                  </a:solidFill>
                  <a:latin typeface="微软雅黑"/>
                  <a:ea typeface="微软雅黑"/>
                  <a:cs typeface="微软雅黑"/>
                </a:rPr>
                <a:t>hue</a:t>
              </a:r>
              <a:r>
                <a:rPr kumimoji="1" lang="zh-CN" altLang="en-US" sz="1400" b="1" dirty="0" smtClean="0">
                  <a:solidFill>
                    <a:srgbClr val="000000"/>
                  </a:solidFill>
                  <a:latin typeface="微软雅黑"/>
                  <a:ea typeface="微软雅黑"/>
                  <a:cs typeface="微软雅黑"/>
                </a:rPr>
                <a:t>用户</a:t>
              </a:r>
              <a:r>
                <a:rPr kumimoji="1" lang="en-US" altLang="zh-CN" sz="1400" b="1" dirty="0" smtClean="0">
                  <a:solidFill>
                    <a:srgbClr val="000000"/>
                  </a:solidFill>
                  <a:latin typeface="微软雅黑"/>
                  <a:ea typeface="微软雅黑"/>
                  <a:cs typeface="微软雅黑"/>
                </a:rPr>
                <a:t>-【</a:t>
              </a:r>
              <a:r>
                <a:rPr kumimoji="1" lang="zh-CN" altLang="en-US" sz="1400" b="1" dirty="0" smtClean="0">
                  <a:solidFill>
                    <a:srgbClr val="000000"/>
                  </a:solidFill>
                  <a:latin typeface="微软雅黑"/>
                  <a:ea typeface="微软雅黑"/>
                  <a:cs typeface="微软雅黑"/>
                </a:rPr>
                <a:t>组名</a:t>
              </a:r>
              <a:r>
                <a:rPr kumimoji="1" lang="en-US" altLang="zh-CN" sz="1400" b="1" dirty="0" smtClean="0">
                  <a:solidFill>
                    <a:srgbClr val="000000"/>
                  </a:solidFill>
                  <a:latin typeface="微软雅黑"/>
                  <a:ea typeface="微软雅黑"/>
                  <a:cs typeface="微软雅黑"/>
                </a:rPr>
                <a:t>】</a:t>
              </a:r>
              <a:endParaRPr kumimoji="1" lang="zh-CN" altLang="en-US" sz="1400" b="1" dirty="0">
                <a:solidFill>
                  <a:srgbClr val="000000"/>
                </a:solidFill>
                <a:latin typeface="微软雅黑"/>
                <a:ea typeface="微软雅黑"/>
                <a:cs typeface="微软雅黑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1157349" y="2975807"/>
              <a:ext cx="3207766" cy="494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40000"/>
                </a:lnSpc>
              </a:pPr>
              <a:r>
                <a:rPr kumimoji="1" lang="zh-CN" altLang="en-US" sz="1400" b="1" dirty="0" smtClean="0">
                  <a:latin typeface="微软雅黑"/>
                  <a:ea typeface="微软雅黑"/>
                  <a:cs typeface="微软雅黑"/>
                </a:rPr>
                <a:t>等待回信，初始用户名密码相同</a:t>
              </a:r>
              <a:endParaRPr kumimoji="1" lang="zh-CN" altLang="en-US" sz="1400" b="1" dirty="0">
                <a:latin typeface="微软雅黑"/>
                <a:ea typeface="微软雅黑"/>
                <a:cs typeface="微软雅黑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899915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173" y="1287332"/>
            <a:ext cx="8090536" cy="3637527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87893" y="853848"/>
            <a:ext cx="7988840" cy="6417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en-US" altLang="zh-CN" sz="1400" dirty="0" smtClean="0">
                <a:solidFill>
                  <a:srgbClr val="000000"/>
                </a:solidFill>
                <a:latin typeface="+mn-ea"/>
              </a:rPr>
              <a:t>2. Home </a:t>
            </a:r>
            <a:r>
              <a:rPr lang="zh-CN" altLang="en-US" sz="1400" dirty="0" smtClean="0">
                <a:solidFill>
                  <a:srgbClr val="000000"/>
                </a:solidFill>
                <a:latin typeface="+mn-ea"/>
              </a:rPr>
              <a:t>页面</a:t>
            </a:r>
            <a:endParaRPr lang="en-US" altLang="zh-CN" sz="1400" dirty="0" smtClean="0">
              <a:solidFill>
                <a:srgbClr val="000000"/>
              </a:solidFill>
              <a:latin typeface="+mn-ea"/>
            </a:endParaRPr>
          </a:p>
          <a:p>
            <a:pPr algn="just">
              <a:lnSpc>
                <a:spcPct val="130000"/>
              </a:lnSpc>
            </a:pPr>
            <a:endParaRPr lang="en-US" altLang="zh-CN" sz="1400" dirty="0">
              <a:solidFill>
                <a:srgbClr val="000000"/>
              </a:solidFill>
              <a:latin typeface="+mn-ea"/>
            </a:endParaRPr>
          </a:p>
        </p:txBody>
      </p:sp>
      <p:pic>
        <p:nvPicPr>
          <p:cNvPr id="12" name="图片 11" descr="切图_07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06" y="184787"/>
            <a:ext cx="2740859" cy="411425"/>
          </a:xfrm>
          <a:prstGeom prst="rect">
            <a:avLst/>
          </a:prstGeom>
        </p:spPr>
      </p:pic>
      <p:pic>
        <p:nvPicPr>
          <p:cNvPr id="13" name="图片 12" descr="未标题-1_03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493" y="277918"/>
            <a:ext cx="251996" cy="218839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521864" y="196108"/>
            <a:ext cx="2201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微软雅黑"/>
                <a:ea typeface="微软雅黑"/>
                <a:cs typeface="微软雅黑"/>
              </a:rPr>
              <a:t>Hue </a:t>
            </a:r>
            <a:r>
              <a:rPr kumimoji="1" lang="zh-CN" altLang="en-US" dirty="0">
                <a:latin typeface="微软雅黑"/>
                <a:ea typeface="微软雅黑"/>
                <a:cs typeface="微软雅黑"/>
              </a:rPr>
              <a:t>功能</a:t>
            </a: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2156391"/>
              </p:ext>
            </p:extLst>
          </p:nvPr>
        </p:nvGraphicFramePr>
        <p:xfrm>
          <a:off x="7966490" y="1242794"/>
          <a:ext cx="315717" cy="365760"/>
        </p:xfrm>
        <a:graphic>
          <a:graphicData uri="http://schemas.openxmlformats.org/drawingml/2006/table">
            <a:tbl>
              <a:tblPr/>
              <a:tblGrid>
                <a:gridCol w="315717"/>
              </a:tblGrid>
              <a:tr h="302264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mpd="sng">
                      <a:solidFill>
                        <a:srgbClr val="FF0000"/>
                      </a:solidFill>
                      <a:prstDash val="solid"/>
                    </a:lnL>
                    <a:lnR w="12700" cmpd="sng">
                      <a:solidFill>
                        <a:srgbClr val="FF0000"/>
                      </a:solidFill>
                      <a:prstDash val="solid"/>
                    </a:lnR>
                    <a:lnT w="12700" cmpd="sng">
                      <a:solidFill>
                        <a:srgbClr val="FF0000"/>
                      </a:solidFill>
                      <a:prstDash val="solid"/>
                    </a:lnT>
                    <a:lnB w="12700" cmpd="sng">
                      <a:solidFill>
                        <a:srgbClr val="FF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cxnSp>
        <p:nvCxnSpPr>
          <p:cNvPr id="7" name="直线箭头连接符 6"/>
          <p:cNvCxnSpPr/>
          <p:nvPr/>
        </p:nvCxnSpPr>
        <p:spPr>
          <a:xfrm flipV="1">
            <a:off x="8236841" y="943432"/>
            <a:ext cx="0" cy="299362"/>
          </a:xfrm>
          <a:prstGeom prst="straightConnector1">
            <a:avLst/>
          </a:prstGeom>
          <a:ln w="12700" cmpd="sng">
            <a:solidFill>
              <a:srgbClr val="E9190C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8119913" y="714537"/>
            <a:ext cx="714108" cy="2462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zh-CN" altLang="en-US" sz="1000" dirty="0" smtClean="0"/>
              <a:t>用户管理</a:t>
            </a:r>
            <a:endParaRPr kumimoji="1" lang="zh-CN" altLang="en-US" sz="1000" dirty="0"/>
          </a:p>
        </p:txBody>
      </p:sp>
      <p:graphicFrame>
        <p:nvGraphicFramePr>
          <p:cNvPr id="19" name="表格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9729487"/>
              </p:ext>
            </p:extLst>
          </p:nvPr>
        </p:nvGraphicFramePr>
        <p:xfrm>
          <a:off x="1396956" y="1258994"/>
          <a:ext cx="315717" cy="365760"/>
        </p:xfrm>
        <a:graphic>
          <a:graphicData uri="http://schemas.openxmlformats.org/drawingml/2006/table">
            <a:tbl>
              <a:tblPr/>
              <a:tblGrid>
                <a:gridCol w="315717"/>
              </a:tblGrid>
              <a:tr h="302264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mpd="sng">
                      <a:solidFill>
                        <a:srgbClr val="FF0000"/>
                      </a:solidFill>
                      <a:prstDash val="solid"/>
                    </a:lnL>
                    <a:lnR w="12700" cmpd="sng">
                      <a:solidFill>
                        <a:srgbClr val="FF0000"/>
                      </a:solidFill>
                      <a:prstDash val="solid"/>
                    </a:lnR>
                    <a:lnT w="12700" cmpd="sng">
                      <a:solidFill>
                        <a:srgbClr val="FF0000"/>
                      </a:solidFill>
                      <a:prstDash val="solid"/>
                    </a:lnT>
                    <a:lnB w="12700" cmpd="sng">
                      <a:solidFill>
                        <a:srgbClr val="FF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cxnSp>
        <p:nvCxnSpPr>
          <p:cNvPr id="20" name="直线箭头连接符 19"/>
          <p:cNvCxnSpPr/>
          <p:nvPr/>
        </p:nvCxnSpPr>
        <p:spPr>
          <a:xfrm flipV="1">
            <a:off x="1549384" y="959632"/>
            <a:ext cx="0" cy="299362"/>
          </a:xfrm>
          <a:prstGeom prst="straightConnector1">
            <a:avLst/>
          </a:prstGeom>
          <a:ln w="12700" cmpd="sng">
            <a:solidFill>
              <a:srgbClr val="E9190C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951693" y="730737"/>
            <a:ext cx="1207318" cy="2462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zh-CN" altLang="en-US" sz="1000" dirty="0" smtClean="0"/>
              <a:t>进入</a:t>
            </a:r>
            <a:r>
              <a:rPr kumimoji="1" lang="en-US" altLang="zh-CN" sz="1000" dirty="0" smtClean="0"/>
              <a:t>hive</a:t>
            </a:r>
            <a:r>
              <a:rPr kumimoji="1" lang="zh-CN" altLang="en-US" sz="1000" dirty="0" smtClean="0"/>
              <a:t>查询界面</a:t>
            </a:r>
            <a:endParaRPr kumimoji="1" lang="zh-CN" altLang="en-US" sz="1000" dirty="0"/>
          </a:p>
        </p:txBody>
      </p:sp>
      <p:graphicFrame>
        <p:nvGraphicFramePr>
          <p:cNvPr id="22" name="表格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265500"/>
              </p:ext>
            </p:extLst>
          </p:nvPr>
        </p:nvGraphicFramePr>
        <p:xfrm>
          <a:off x="1141139" y="126093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/>
              </a:tblGrid>
              <a:tr h="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mpd="sng">
                      <a:solidFill>
                        <a:srgbClr val="FF0000"/>
                      </a:solidFill>
                      <a:prstDash val="solid"/>
                    </a:lnL>
                    <a:lnR w="12700" cmpd="sng">
                      <a:solidFill>
                        <a:srgbClr val="FF0000"/>
                      </a:solidFill>
                      <a:prstDash val="solid"/>
                    </a:lnR>
                    <a:lnT w="12700" cmpd="sng">
                      <a:solidFill>
                        <a:srgbClr val="FF0000"/>
                      </a:solidFill>
                      <a:prstDash val="solid"/>
                    </a:lnT>
                    <a:lnB w="12700" cmpd="sng">
                      <a:solidFill>
                        <a:srgbClr val="FF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cxnSp>
        <p:nvCxnSpPr>
          <p:cNvPr id="24" name="直线箭头连接符 23"/>
          <p:cNvCxnSpPr/>
          <p:nvPr/>
        </p:nvCxnSpPr>
        <p:spPr>
          <a:xfrm flipH="1">
            <a:off x="521864" y="1455972"/>
            <a:ext cx="615630" cy="0"/>
          </a:xfrm>
          <a:prstGeom prst="straightConnector1">
            <a:avLst/>
          </a:prstGeom>
          <a:ln w="12700" cmpd="sng">
            <a:solidFill>
              <a:srgbClr val="E9190C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0" y="1102029"/>
            <a:ext cx="534324" cy="55399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zh-CN" sz="1000" dirty="0" smtClean="0"/>
              <a:t>Home</a:t>
            </a:r>
            <a:r>
              <a:rPr kumimoji="1" lang="zh-CN" altLang="en-US" sz="1000" dirty="0" smtClean="0"/>
              <a:t>，当前界面</a:t>
            </a:r>
            <a:endParaRPr kumimoji="1" lang="zh-CN" altLang="en-US" sz="1000" dirty="0"/>
          </a:p>
        </p:txBody>
      </p:sp>
      <p:graphicFrame>
        <p:nvGraphicFramePr>
          <p:cNvPr id="16" name="表格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0618428"/>
              </p:ext>
            </p:extLst>
          </p:nvPr>
        </p:nvGraphicFramePr>
        <p:xfrm>
          <a:off x="1779797" y="1258994"/>
          <a:ext cx="569706" cy="365760"/>
        </p:xfrm>
        <a:graphic>
          <a:graphicData uri="http://schemas.openxmlformats.org/drawingml/2006/table">
            <a:tbl>
              <a:tblPr/>
              <a:tblGrid>
                <a:gridCol w="569706"/>
              </a:tblGrid>
              <a:tr h="302264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mpd="sng">
                      <a:solidFill>
                        <a:srgbClr val="FF0000"/>
                      </a:solidFill>
                      <a:prstDash val="solid"/>
                    </a:lnL>
                    <a:lnR w="12700" cmpd="sng">
                      <a:solidFill>
                        <a:srgbClr val="FF0000"/>
                      </a:solidFill>
                      <a:prstDash val="solid"/>
                    </a:lnR>
                    <a:lnT w="12700" cmpd="sng">
                      <a:solidFill>
                        <a:srgbClr val="FF0000"/>
                      </a:solidFill>
                      <a:prstDash val="solid"/>
                    </a:lnT>
                    <a:lnB w="12700" cmpd="sng">
                      <a:solidFill>
                        <a:srgbClr val="FF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cxnSp>
        <p:nvCxnSpPr>
          <p:cNvPr id="17" name="直线箭头连接符 16"/>
          <p:cNvCxnSpPr/>
          <p:nvPr/>
        </p:nvCxnSpPr>
        <p:spPr>
          <a:xfrm flipV="1">
            <a:off x="2349503" y="952348"/>
            <a:ext cx="0" cy="299362"/>
          </a:xfrm>
          <a:prstGeom prst="straightConnector1">
            <a:avLst/>
          </a:prstGeom>
          <a:ln w="12700" cmpd="sng">
            <a:solidFill>
              <a:srgbClr val="E9190C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2256993" y="724874"/>
            <a:ext cx="1207318" cy="2462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zh-CN" altLang="en-US" sz="1000" dirty="0" smtClean="0"/>
              <a:t>元数据管理界面</a:t>
            </a:r>
            <a:endParaRPr kumimoji="1" lang="zh-CN" altLang="en-US" sz="1000" dirty="0"/>
          </a:p>
        </p:txBody>
      </p:sp>
      <p:graphicFrame>
        <p:nvGraphicFramePr>
          <p:cNvPr id="25" name="表格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3759389"/>
              </p:ext>
            </p:extLst>
          </p:nvPr>
        </p:nvGraphicFramePr>
        <p:xfrm>
          <a:off x="886293" y="2549305"/>
          <a:ext cx="517965" cy="546094"/>
        </p:xfrm>
        <a:graphic>
          <a:graphicData uri="http://schemas.openxmlformats.org/drawingml/2006/table">
            <a:tbl>
              <a:tblPr/>
              <a:tblGrid>
                <a:gridCol w="517965"/>
              </a:tblGrid>
              <a:tr h="546094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mpd="sng">
                      <a:solidFill>
                        <a:srgbClr val="FF0000"/>
                      </a:solidFill>
                      <a:prstDash val="solid"/>
                    </a:lnL>
                    <a:lnR w="12700" cmpd="sng">
                      <a:solidFill>
                        <a:srgbClr val="FF0000"/>
                      </a:solidFill>
                      <a:prstDash val="solid"/>
                    </a:lnR>
                    <a:lnT w="12700" cmpd="sng">
                      <a:solidFill>
                        <a:srgbClr val="FF0000"/>
                      </a:solidFill>
                      <a:prstDash val="solid"/>
                    </a:lnT>
                    <a:lnB w="12700" cmpd="sng">
                      <a:solidFill>
                        <a:srgbClr val="FF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cxnSp>
        <p:nvCxnSpPr>
          <p:cNvPr id="27" name="直线箭头连接符 26"/>
          <p:cNvCxnSpPr>
            <a:stCxn id="25" idx="1"/>
            <a:endCxn id="28" idx="3"/>
          </p:cNvCxnSpPr>
          <p:nvPr/>
        </p:nvCxnSpPr>
        <p:spPr>
          <a:xfrm flipH="1" flipV="1">
            <a:off x="587893" y="2666320"/>
            <a:ext cx="298400" cy="156032"/>
          </a:xfrm>
          <a:prstGeom prst="straightConnector1">
            <a:avLst/>
          </a:prstGeom>
          <a:ln w="12700" cmpd="sng">
            <a:solidFill>
              <a:srgbClr val="E9190C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/>
        </p:nvSpPr>
        <p:spPr>
          <a:xfrm>
            <a:off x="53569" y="2235433"/>
            <a:ext cx="534324" cy="8617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zh-CN" sz="1000" dirty="0" smtClean="0"/>
              <a:t>Hive</a:t>
            </a:r>
            <a:r>
              <a:rPr kumimoji="1" lang="zh-CN" altLang="en-US" sz="1000" dirty="0" smtClean="0"/>
              <a:t>查询历史和回收站</a:t>
            </a:r>
            <a:endParaRPr kumimoji="1" lang="zh-CN" altLang="en-US" sz="1000" dirty="0"/>
          </a:p>
        </p:txBody>
      </p:sp>
      <p:graphicFrame>
        <p:nvGraphicFramePr>
          <p:cNvPr id="33" name="表格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010411"/>
              </p:ext>
            </p:extLst>
          </p:nvPr>
        </p:nvGraphicFramePr>
        <p:xfrm>
          <a:off x="888196" y="3191556"/>
          <a:ext cx="661188" cy="785353"/>
        </p:xfrm>
        <a:graphic>
          <a:graphicData uri="http://schemas.openxmlformats.org/drawingml/2006/table">
            <a:tbl>
              <a:tblPr/>
              <a:tblGrid>
                <a:gridCol w="661188"/>
              </a:tblGrid>
              <a:tr h="785353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mpd="sng">
                      <a:solidFill>
                        <a:srgbClr val="FF0000"/>
                      </a:solidFill>
                      <a:prstDash val="solid"/>
                    </a:lnL>
                    <a:lnR w="12700" cmpd="sng">
                      <a:solidFill>
                        <a:srgbClr val="FF0000"/>
                      </a:solidFill>
                      <a:prstDash val="solid"/>
                    </a:lnR>
                    <a:lnT w="12700" cmpd="sng">
                      <a:solidFill>
                        <a:srgbClr val="FF0000"/>
                      </a:solidFill>
                      <a:prstDash val="solid"/>
                    </a:lnT>
                    <a:lnB w="12700" cmpd="sng">
                      <a:solidFill>
                        <a:srgbClr val="FF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cxnSp>
        <p:nvCxnSpPr>
          <p:cNvPr id="34" name="直线箭头连接符 33"/>
          <p:cNvCxnSpPr>
            <a:stCxn id="33" idx="1"/>
            <a:endCxn id="35" idx="3"/>
          </p:cNvCxnSpPr>
          <p:nvPr/>
        </p:nvCxnSpPr>
        <p:spPr>
          <a:xfrm flipH="1">
            <a:off x="743856" y="3584232"/>
            <a:ext cx="144340" cy="115156"/>
          </a:xfrm>
          <a:prstGeom prst="straightConnector1">
            <a:avLst/>
          </a:prstGeom>
          <a:ln w="12700" cmpd="sng">
            <a:solidFill>
              <a:srgbClr val="E9190C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文本框 34"/>
          <p:cNvSpPr txBox="1"/>
          <p:nvPr/>
        </p:nvSpPr>
        <p:spPr>
          <a:xfrm>
            <a:off x="55471" y="3191556"/>
            <a:ext cx="688385" cy="1015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zh-CN" altLang="en-US" sz="1000" dirty="0" smtClean="0"/>
              <a:t>工程定义，可以将定义好的查询语句分到固定的工程下面</a:t>
            </a:r>
            <a:endParaRPr kumimoji="1" lang="zh-CN" altLang="en-US" sz="1000" dirty="0"/>
          </a:p>
        </p:txBody>
      </p:sp>
      <p:graphicFrame>
        <p:nvGraphicFramePr>
          <p:cNvPr id="40" name="表格 3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2867839"/>
              </p:ext>
            </p:extLst>
          </p:nvPr>
        </p:nvGraphicFramePr>
        <p:xfrm>
          <a:off x="886293" y="4051551"/>
          <a:ext cx="643911" cy="533131"/>
        </p:xfrm>
        <a:graphic>
          <a:graphicData uri="http://schemas.openxmlformats.org/drawingml/2006/table">
            <a:tbl>
              <a:tblPr/>
              <a:tblGrid>
                <a:gridCol w="643911"/>
              </a:tblGrid>
              <a:tr h="533131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mpd="sng">
                      <a:solidFill>
                        <a:srgbClr val="FF0000"/>
                      </a:solidFill>
                      <a:prstDash val="solid"/>
                    </a:lnL>
                    <a:lnR w="12700" cmpd="sng">
                      <a:solidFill>
                        <a:srgbClr val="FF0000"/>
                      </a:solidFill>
                      <a:prstDash val="solid"/>
                    </a:lnR>
                    <a:lnT w="12700" cmpd="sng">
                      <a:solidFill>
                        <a:srgbClr val="FF0000"/>
                      </a:solidFill>
                      <a:prstDash val="solid"/>
                    </a:lnT>
                    <a:lnB w="12700" cmpd="sng">
                      <a:solidFill>
                        <a:srgbClr val="FF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cxnSp>
        <p:nvCxnSpPr>
          <p:cNvPr id="41" name="直线箭头连接符 40"/>
          <p:cNvCxnSpPr>
            <a:stCxn id="40" idx="1"/>
            <a:endCxn id="42" idx="3"/>
          </p:cNvCxnSpPr>
          <p:nvPr/>
        </p:nvCxnSpPr>
        <p:spPr>
          <a:xfrm flipH="1">
            <a:off x="717817" y="4318116"/>
            <a:ext cx="168476" cy="343511"/>
          </a:xfrm>
          <a:prstGeom prst="straightConnector1">
            <a:avLst/>
          </a:prstGeom>
          <a:ln w="12700" cmpd="sng">
            <a:solidFill>
              <a:srgbClr val="E9190C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文本框 41"/>
          <p:cNvSpPr txBox="1"/>
          <p:nvPr/>
        </p:nvSpPr>
        <p:spPr>
          <a:xfrm>
            <a:off x="53569" y="4307684"/>
            <a:ext cx="664248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zh-CN" altLang="en-US" sz="1000" dirty="0" smtClean="0"/>
              <a:t>分享给自己的查询语句</a:t>
            </a:r>
            <a:endParaRPr kumimoji="1" lang="zh-CN" altLang="en-US" sz="1000" dirty="0"/>
          </a:p>
        </p:txBody>
      </p:sp>
      <p:graphicFrame>
        <p:nvGraphicFramePr>
          <p:cNvPr id="45" name="表格 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5380443"/>
              </p:ext>
            </p:extLst>
          </p:nvPr>
        </p:nvGraphicFramePr>
        <p:xfrm>
          <a:off x="7323290" y="1236808"/>
          <a:ext cx="569706" cy="365760"/>
        </p:xfrm>
        <a:graphic>
          <a:graphicData uri="http://schemas.openxmlformats.org/drawingml/2006/table">
            <a:tbl>
              <a:tblPr/>
              <a:tblGrid>
                <a:gridCol w="569706"/>
              </a:tblGrid>
              <a:tr h="302264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mpd="sng">
                      <a:solidFill>
                        <a:srgbClr val="FF0000"/>
                      </a:solidFill>
                      <a:prstDash val="solid"/>
                    </a:lnL>
                    <a:lnR w="12700" cmpd="sng">
                      <a:solidFill>
                        <a:srgbClr val="FF0000"/>
                      </a:solidFill>
                      <a:prstDash val="solid"/>
                    </a:lnR>
                    <a:lnT w="12700" cmpd="sng">
                      <a:solidFill>
                        <a:srgbClr val="FF0000"/>
                      </a:solidFill>
                      <a:prstDash val="solid"/>
                    </a:lnT>
                    <a:lnB w="12700" cmpd="sng">
                      <a:solidFill>
                        <a:srgbClr val="FF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cxnSp>
        <p:nvCxnSpPr>
          <p:cNvPr id="46" name="直线箭头连接符 45"/>
          <p:cNvCxnSpPr/>
          <p:nvPr/>
        </p:nvCxnSpPr>
        <p:spPr>
          <a:xfrm flipV="1">
            <a:off x="7487494" y="960758"/>
            <a:ext cx="0" cy="276050"/>
          </a:xfrm>
          <a:prstGeom prst="straightConnector1">
            <a:avLst/>
          </a:prstGeom>
          <a:ln w="12700" cmpd="sng">
            <a:solidFill>
              <a:srgbClr val="E9190C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文本框 46"/>
          <p:cNvSpPr txBox="1"/>
          <p:nvPr/>
        </p:nvSpPr>
        <p:spPr>
          <a:xfrm>
            <a:off x="6863446" y="715671"/>
            <a:ext cx="1207318" cy="2462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zh-CN" altLang="en-US" sz="1000" dirty="0" smtClean="0"/>
              <a:t>集群任务管理界面</a:t>
            </a:r>
            <a:endParaRPr kumimoji="1" lang="zh-CN" altLang="en-US" sz="1000" dirty="0"/>
          </a:p>
        </p:txBody>
      </p:sp>
      <p:graphicFrame>
        <p:nvGraphicFramePr>
          <p:cNvPr id="36" name="表格 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7304935"/>
              </p:ext>
            </p:extLst>
          </p:nvPr>
        </p:nvGraphicFramePr>
        <p:xfrm>
          <a:off x="6717300" y="1237902"/>
          <a:ext cx="569706" cy="365760"/>
        </p:xfrm>
        <a:graphic>
          <a:graphicData uri="http://schemas.openxmlformats.org/drawingml/2006/table">
            <a:tbl>
              <a:tblPr/>
              <a:tblGrid>
                <a:gridCol w="569706"/>
              </a:tblGrid>
              <a:tr h="302264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mpd="sng">
                      <a:solidFill>
                        <a:srgbClr val="FF0000"/>
                      </a:solidFill>
                      <a:prstDash val="solid"/>
                    </a:lnL>
                    <a:lnR w="12700" cmpd="sng">
                      <a:solidFill>
                        <a:srgbClr val="FF0000"/>
                      </a:solidFill>
                      <a:prstDash val="solid"/>
                    </a:lnR>
                    <a:lnT w="12700" cmpd="sng">
                      <a:solidFill>
                        <a:srgbClr val="FF0000"/>
                      </a:solidFill>
                      <a:prstDash val="solid"/>
                    </a:lnT>
                    <a:lnB w="12700" cmpd="sng">
                      <a:solidFill>
                        <a:srgbClr val="FF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cxnSp>
        <p:nvCxnSpPr>
          <p:cNvPr id="37" name="直线箭头连接符 36"/>
          <p:cNvCxnSpPr/>
          <p:nvPr/>
        </p:nvCxnSpPr>
        <p:spPr>
          <a:xfrm flipV="1">
            <a:off x="6728123" y="966744"/>
            <a:ext cx="0" cy="276050"/>
          </a:xfrm>
          <a:prstGeom prst="straightConnector1">
            <a:avLst/>
          </a:prstGeom>
          <a:ln w="12700" cmpd="sng">
            <a:solidFill>
              <a:srgbClr val="E9190C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文本框 37"/>
          <p:cNvSpPr txBox="1"/>
          <p:nvPr/>
        </p:nvSpPr>
        <p:spPr>
          <a:xfrm>
            <a:off x="5805712" y="715198"/>
            <a:ext cx="989474" cy="2462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zh-CN" sz="1000" dirty="0" err="1" smtClean="0"/>
              <a:t>Hdfs</a:t>
            </a:r>
            <a:r>
              <a:rPr kumimoji="1" lang="zh-CN" altLang="en-US" sz="1000" dirty="0" smtClean="0"/>
              <a:t> 文件系统</a:t>
            </a:r>
            <a:endParaRPr kumimoji="1" lang="zh-CN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0508208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21" grpId="0" animBg="1"/>
      <p:bldP spid="21" grpId="1" animBg="1"/>
      <p:bldP spid="26" grpId="0" animBg="1"/>
      <p:bldP spid="26" grpId="1" animBg="1"/>
      <p:bldP spid="23" grpId="1" animBg="1"/>
      <p:bldP spid="23" grpId="2" animBg="1"/>
      <p:bldP spid="28" grpId="0" animBg="1"/>
      <p:bldP spid="28" grpId="1" animBg="1"/>
      <p:bldP spid="35" grpId="0" animBg="1"/>
      <p:bldP spid="35" grpId="1" animBg="1"/>
      <p:bldP spid="42" grpId="0" animBg="1"/>
      <p:bldP spid="47" grpId="0" animBg="1"/>
      <p:bldP spid="47" grpId="1" animBg="1"/>
      <p:bldP spid="38" grpId="0" animBg="1"/>
      <p:bldP spid="38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587893" y="853848"/>
            <a:ext cx="7988840" cy="6417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en-US" altLang="zh-CN" sz="1400" dirty="0" smtClean="0">
                <a:solidFill>
                  <a:srgbClr val="000000"/>
                </a:solidFill>
                <a:latin typeface="+mn-ea"/>
              </a:rPr>
              <a:t>3. </a:t>
            </a:r>
            <a:r>
              <a:rPr lang="zh-CN" altLang="en-US" sz="1400" dirty="0" smtClean="0">
                <a:solidFill>
                  <a:srgbClr val="000000"/>
                </a:solidFill>
                <a:latin typeface="+mn-ea"/>
              </a:rPr>
              <a:t>用户管理</a:t>
            </a:r>
            <a:endParaRPr lang="en-US" altLang="zh-CN" sz="1400" dirty="0" smtClean="0">
              <a:solidFill>
                <a:srgbClr val="000000"/>
              </a:solidFill>
              <a:latin typeface="+mn-ea"/>
            </a:endParaRPr>
          </a:p>
          <a:p>
            <a:pPr algn="just">
              <a:lnSpc>
                <a:spcPct val="130000"/>
              </a:lnSpc>
            </a:pPr>
            <a:endParaRPr lang="en-US" altLang="zh-CN" sz="1400" dirty="0">
              <a:solidFill>
                <a:srgbClr val="000000"/>
              </a:solidFill>
              <a:latin typeface="+mn-ea"/>
            </a:endParaRPr>
          </a:p>
        </p:txBody>
      </p:sp>
      <p:pic>
        <p:nvPicPr>
          <p:cNvPr id="12" name="图片 11" descr="切图_0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06" y="184787"/>
            <a:ext cx="2740859" cy="411425"/>
          </a:xfrm>
          <a:prstGeom prst="rect">
            <a:avLst/>
          </a:prstGeom>
        </p:spPr>
      </p:pic>
      <p:pic>
        <p:nvPicPr>
          <p:cNvPr id="13" name="图片 12" descr="未标题-1_0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493" y="277918"/>
            <a:ext cx="251996" cy="218839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521864" y="196108"/>
            <a:ext cx="2201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微软雅黑"/>
                <a:ea typeface="微软雅黑"/>
                <a:cs typeface="微软雅黑"/>
              </a:rPr>
              <a:t>Hue </a:t>
            </a:r>
            <a:r>
              <a:rPr kumimoji="1" lang="zh-CN" altLang="en-US" dirty="0">
                <a:latin typeface="微软雅黑"/>
                <a:ea typeface="微软雅黑"/>
                <a:cs typeface="微软雅黑"/>
              </a:rPr>
              <a:t>功能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8186" y="1285763"/>
            <a:ext cx="3790043" cy="3812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8972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587893" y="853848"/>
            <a:ext cx="7988840" cy="6417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en-US" altLang="zh-CN" sz="1400" dirty="0">
                <a:solidFill>
                  <a:srgbClr val="000000"/>
                </a:solidFill>
                <a:latin typeface="+mn-ea"/>
              </a:rPr>
              <a:t>4</a:t>
            </a:r>
            <a:r>
              <a:rPr lang="en-US" altLang="zh-CN" sz="1400" dirty="0" smtClean="0">
                <a:solidFill>
                  <a:srgbClr val="000000"/>
                </a:solidFill>
                <a:latin typeface="+mn-ea"/>
              </a:rPr>
              <a:t>. Job browser</a:t>
            </a:r>
            <a:r>
              <a:rPr lang="zh-CN" altLang="en-US" sz="1400" dirty="0" smtClean="0">
                <a:solidFill>
                  <a:srgbClr val="000000"/>
                </a:solidFill>
                <a:latin typeface="+mn-ea"/>
              </a:rPr>
              <a:t>界面</a:t>
            </a:r>
            <a:endParaRPr lang="en-US" altLang="zh-CN" sz="1400" dirty="0" smtClean="0">
              <a:solidFill>
                <a:srgbClr val="000000"/>
              </a:solidFill>
              <a:latin typeface="+mn-ea"/>
            </a:endParaRPr>
          </a:p>
          <a:p>
            <a:pPr algn="just">
              <a:lnSpc>
                <a:spcPct val="130000"/>
              </a:lnSpc>
            </a:pPr>
            <a:r>
              <a:rPr lang="zh-CN" altLang="en-US" sz="1400" dirty="0" smtClean="0">
                <a:solidFill>
                  <a:srgbClr val="000000"/>
                </a:solidFill>
                <a:latin typeface="+mn-ea"/>
              </a:rPr>
              <a:t>查看集群上该用户所提交</a:t>
            </a:r>
            <a:r>
              <a:rPr lang="en-US" altLang="zh-CN" sz="1400" dirty="0" smtClean="0">
                <a:solidFill>
                  <a:srgbClr val="000000"/>
                </a:solidFill>
                <a:latin typeface="+mn-ea"/>
              </a:rPr>
              <a:t>job</a:t>
            </a:r>
            <a:r>
              <a:rPr lang="zh-CN" altLang="en-US" sz="1400" dirty="0" smtClean="0">
                <a:solidFill>
                  <a:srgbClr val="000000"/>
                </a:solidFill>
                <a:latin typeface="+mn-ea"/>
              </a:rPr>
              <a:t>的运行状态。</a:t>
            </a:r>
            <a:endParaRPr lang="en-US" altLang="zh-CN" sz="1400" dirty="0">
              <a:solidFill>
                <a:srgbClr val="000000"/>
              </a:solidFill>
              <a:latin typeface="+mn-ea"/>
            </a:endParaRPr>
          </a:p>
        </p:txBody>
      </p:sp>
      <p:pic>
        <p:nvPicPr>
          <p:cNvPr id="12" name="图片 11" descr="切图_0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06" y="184787"/>
            <a:ext cx="2740859" cy="411425"/>
          </a:xfrm>
          <a:prstGeom prst="rect">
            <a:avLst/>
          </a:prstGeom>
        </p:spPr>
      </p:pic>
      <p:pic>
        <p:nvPicPr>
          <p:cNvPr id="13" name="图片 12" descr="未标题-1_0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493" y="277918"/>
            <a:ext cx="251996" cy="218839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521864" y="196108"/>
            <a:ext cx="2201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微软雅黑"/>
                <a:ea typeface="微软雅黑"/>
                <a:cs typeface="微软雅黑"/>
              </a:rPr>
              <a:t>Hue </a:t>
            </a:r>
            <a:r>
              <a:rPr kumimoji="1" lang="zh-CN" altLang="en-US" dirty="0">
                <a:latin typeface="微软雅黑"/>
                <a:ea typeface="微软雅黑"/>
                <a:cs typeface="微软雅黑"/>
              </a:rPr>
              <a:t>功能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661881"/>
            <a:ext cx="9144000" cy="2256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6447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587893" y="853848"/>
            <a:ext cx="7988840" cy="6417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en-US" altLang="zh-CN" sz="1400" dirty="0">
                <a:solidFill>
                  <a:srgbClr val="000000"/>
                </a:solidFill>
                <a:latin typeface="+mn-ea"/>
              </a:rPr>
              <a:t>5</a:t>
            </a:r>
            <a:r>
              <a:rPr lang="en-US" altLang="zh-CN" sz="1400" dirty="0" smtClean="0">
                <a:solidFill>
                  <a:srgbClr val="000000"/>
                </a:solidFill>
                <a:latin typeface="+mn-ea"/>
              </a:rPr>
              <a:t>. File browser</a:t>
            </a:r>
            <a:r>
              <a:rPr lang="zh-CN" altLang="en-US" sz="1400" dirty="0" smtClean="0">
                <a:solidFill>
                  <a:srgbClr val="000000"/>
                </a:solidFill>
                <a:latin typeface="+mn-ea"/>
              </a:rPr>
              <a:t>界面</a:t>
            </a:r>
            <a:endParaRPr lang="en-US" altLang="zh-CN" sz="1400" dirty="0" smtClean="0">
              <a:solidFill>
                <a:srgbClr val="000000"/>
              </a:solidFill>
              <a:latin typeface="+mn-ea"/>
            </a:endParaRPr>
          </a:p>
          <a:p>
            <a:pPr algn="just">
              <a:lnSpc>
                <a:spcPct val="130000"/>
              </a:lnSpc>
            </a:pPr>
            <a:r>
              <a:rPr lang="zh-CN" altLang="en-US" sz="1400" dirty="0" smtClean="0">
                <a:solidFill>
                  <a:srgbClr val="000000"/>
                </a:solidFill>
                <a:latin typeface="+mn-ea"/>
              </a:rPr>
              <a:t>查看</a:t>
            </a:r>
            <a:r>
              <a:rPr lang="en-US" altLang="zh-CN" sz="1400" dirty="0" err="1" smtClean="0">
                <a:solidFill>
                  <a:srgbClr val="000000"/>
                </a:solidFill>
                <a:latin typeface="+mn-ea"/>
              </a:rPr>
              <a:t>hdfs</a:t>
            </a:r>
            <a:r>
              <a:rPr lang="zh-CN" altLang="en-US" sz="1400" dirty="0" smtClean="0">
                <a:solidFill>
                  <a:srgbClr val="000000"/>
                </a:solidFill>
                <a:latin typeface="+mn-ea"/>
              </a:rPr>
              <a:t>文件系统</a:t>
            </a:r>
            <a:endParaRPr lang="en-US" altLang="zh-CN" sz="1400" dirty="0">
              <a:solidFill>
                <a:srgbClr val="000000"/>
              </a:solidFill>
              <a:latin typeface="+mn-ea"/>
            </a:endParaRPr>
          </a:p>
        </p:txBody>
      </p:sp>
      <p:pic>
        <p:nvPicPr>
          <p:cNvPr id="12" name="图片 11" descr="切图_0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06" y="184787"/>
            <a:ext cx="2740859" cy="411425"/>
          </a:xfrm>
          <a:prstGeom prst="rect">
            <a:avLst/>
          </a:prstGeom>
        </p:spPr>
      </p:pic>
      <p:pic>
        <p:nvPicPr>
          <p:cNvPr id="13" name="图片 12" descr="未标题-1_0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493" y="277918"/>
            <a:ext cx="251996" cy="218839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521864" y="196108"/>
            <a:ext cx="2201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微软雅黑"/>
                <a:ea typeface="微软雅黑"/>
                <a:cs typeface="微软雅黑"/>
              </a:rPr>
              <a:t>Hue </a:t>
            </a:r>
            <a:r>
              <a:rPr kumimoji="1" lang="zh-CN" altLang="en-US" dirty="0">
                <a:latin typeface="微软雅黑"/>
                <a:ea typeface="微软雅黑"/>
                <a:cs typeface="微软雅黑"/>
              </a:rPr>
              <a:t>功能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595343"/>
            <a:ext cx="9144000" cy="3112724"/>
          </a:xfrm>
          <a:prstGeom prst="rect">
            <a:avLst/>
          </a:prstGeom>
        </p:spPr>
      </p:pic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9658271"/>
              </p:ext>
            </p:extLst>
          </p:nvPr>
        </p:nvGraphicFramePr>
        <p:xfrm>
          <a:off x="8658020" y="2173105"/>
          <a:ext cx="315717" cy="365760"/>
        </p:xfrm>
        <a:graphic>
          <a:graphicData uri="http://schemas.openxmlformats.org/drawingml/2006/table">
            <a:tbl>
              <a:tblPr/>
              <a:tblGrid>
                <a:gridCol w="315717"/>
              </a:tblGrid>
              <a:tr h="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mpd="sng">
                      <a:solidFill>
                        <a:srgbClr val="FF0000"/>
                      </a:solidFill>
                      <a:prstDash val="solid"/>
                    </a:lnL>
                    <a:lnR w="12700" cmpd="sng">
                      <a:solidFill>
                        <a:srgbClr val="FF0000"/>
                      </a:solidFill>
                      <a:prstDash val="solid"/>
                    </a:lnR>
                    <a:lnT w="12700" cmpd="sng">
                      <a:solidFill>
                        <a:srgbClr val="FF0000"/>
                      </a:solidFill>
                      <a:prstDash val="solid"/>
                    </a:lnT>
                    <a:lnB w="12700" cmpd="sng">
                      <a:solidFill>
                        <a:srgbClr val="FF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cxnSp>
        <p:nvCxnSpPr>
          <p:cNvPr id="9" name="直线箭头连接符 8"/>
          <p:cNvCxnSpPr>
            <a:stCxn id="8" idx="0"/>
            <a:endCxn id="10" idx="2"/>
          </p:cNvCxnSpPr>
          <p:nvPr/>
        </p:nvCxnSpPr>
        <p:spPr>
          <a:xfrm flipH="1" flipV="1">
            <a:off x="8509000" y="976958"/>
            <a:ext cx="306878" cy="1196147"/>
          </a:xfrm>
          <a:prstGeom prst="straightConnector1">
            <a:avLst/>
          </a:prstGeom>
          <a:ln w="12700" cmpd="sng">
            <a:solidFill>
              <a:srgbClr val="E9190C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7864929" y="730737"/>
            <a:ext cx="1288141" cy="2462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zh-CN" altLang="en-US" sz="1000" dirty="0" smtClean="0"/>
              <a:t>新建文件或文件夹</a:t>
            </a:r>
            <a:endParaRPr kumimoji="1" lang="zh-CN" altLang="en-US" sz="1000" dirty="0"/>
          </a:p>
        </p:txBody>
      </p:sp>
      <p:graphicFrame>
        <p:nvGraphicFramePr>
          <p:cNvPr id="19" name="表格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1096929"/>
              </p:ext>
            </p:extLst>
          </p:nvPr>
        </p:nvGraphicFramePr>
        <p:xfrm>
          <a:off x="8193283" y="2173105"/>
          <a:ext cx="315717" cy="365760"/>
        </p:xfrm>
        <a:graphic>
          <a:graphicData uri="http://schemas.openxmlformats.org/drawingml/2006/table">
            <a:tbl>
              <a:tblPr/>
              <a:tblGrid>
                <a:gridCol w="315717"/>
              </a:tblGrid>
              <a:tr h="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mpd="sng">
                      <a:solidFill>
                        <a:srgbClr val="FF0000"/>
                      </a:solidFill>
                      <a:prstDash val="solid"/>
                    </a:lnL>
                    <a:lnR w="12700" cmpd="sng">
                      <a:solidFill>
                        <a:srgbClr val="FF0000"/>
                      </a:solidFill>
                      <a:prstDash val="solid"/>
                    </a:lnR>
                    <a:lnT w="12700" cmpd="sng">
                      <a:solidFill>
                        <a:srgbClr val="FF0000"/>
                      </a:solidFill>
                      <a:prstDash val="solid"/>
                    </a:lnT>
                    <a:lnB w="12700" cmpd="sng">
                      <a:solidFill>
                        <a:srgbClr val="FF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cxnSp>
        <p:nvCxnSpPr>
          <p:cNvPr id="20" name="直线箭头连接符 19"/>
          <p:cNvCxnSpPr/>
          <p:nvPr/>
        </p:nvCxnSpPr>
        <p:spPr>
          <a:xfrm flipV="1">
            <a:off x="8346722" y="1495562"/>
            <a:ext cx="0" cy="677544"/>
          </a:xfrm>
          <a:prstGeom prst="straightConnector1">
            <a:avLst/>
          </a:prstGeom>
          <a:ln w="12700" cmpd="sng">
            <a:solidFill>
              <a:srgbClr val="E9190C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7756071" y="1249341"/>
            <a:ext cx="752928" cy="2462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zh-CN" altLang="en-US" sz="1000" dirty="0" smtClean="0"/>
              <a:t>上传文件</a:t>
            </a:r>
            <a:endParaRPr kumimoji="1" lang="zh-CN" altLang="en-US" sz="1000" dirty="0"/>
          </a:p>
        </p:txBody>
      </p:sp>
      <p:graphicFrame>
        <p:nvGraphicFramePr>
          <p:cNvPr id="24" name="表格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5825875"/>
              </p:ext>
            </p:extLst>
          </p:nvPr>
        </p:nvGraphicFramePr>
        <p:xfrm>
          <a:off x="364005" y="2945583"/>
          <a:ext cx="397995" cy="365760"/>
        </p:xfrm>
        <a:graphic>
          <a:graphicData uri="http://schemas.openxmlformats.org/drawingml/2006/table">
            <a:tbl>
              <a:tblPr/>
              <a:tblGrid>
                <a:gridCol w="397995"/>
              </a:tblGrid>
              <a:tr h="296408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mpd="sng">
                      <a:solidFill>
                        <a:srgbClr val="FF0000"/>
                      </a:solidFill>
                      <a:prstDash val="solid"/>
                    </a:lnL>
                    <a:lnR w="12700" cmpd="sng">
                      <a:solidFill>
                        <a:srgbClr val="FF0000"/>
                      </a:solidFill>
                      <a:prstDash val="solid"/>
                    </a:lnR>
                    <a:lnT w="12700" cmpd="sng">
                      <a:solidFill>
                        <a:srgbClr val="FF0000"/>
                      </a:solidFill>
                      <a:prstDash val="solid"/>
                    </a:lnT>
                    <a:lnB w="12700" cmpd="sng">
                      <a:solidFill>
                        <a:srgbClr val="FF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>
        <p:nvGraphicFramePr>
          <p:cNvPr id="26" name="表格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3356131"/>
              </p:ext>
            </p:extLst>
          </p:nvPr>
        </p:nvGraphicFramePr>
        <p:xfrm>
          <a:off x="4101433" y="2945583"/>
          <a:ext cx="397995" cy="365760"/>
        </p:xfrm>
        <a:graphic>
          <a:graphicData uri="http://schemas.openxmlformats.org/drawingml/2006/table">
            <a:tbl>
              <a:tblPr/>
              <a:tblGrid>
                <a:gridCol w="397995"/>
              </a:tblGrid>
              <a:tr h="296408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mpd="sng">
                      <a:solidFill>
                        <a:srgbClr val="FF0000"/>
                      </a:solidFill>
                      <a:prstDash val="solid"/>
                    </a:lnL>
                    <a:lnR w="12700" cmpd="sng">
                      <a:solidFill>
                        <a:srgbClr val="FF0000"/>
                      </a:solidFill>
                      <a:prstDash val="solid"/>
                    </a:lnR>
                    <a:lnT w="12700" cmpd="sng">
                      <a:solidFill>
                        <a:srgbClr val="FF0000"/>
                      </a:solidFill>
                      <a:prstDash val="solid"/>
                    </a:lnT>
                    <a:lnB w="12700" cmpd="sng">
                      <a:solidFill>
                        <a:srgbClr val="FF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>
        <p:nvGraphicFramePr>
          <p:cNvPr id="27" name="表格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605922"/>
              </p:ext>
            </p:extLst>
          </p:nvPr>
        </p:nvGraphicFramePr>
        <p:xfrm>
          <a:off x="4981362" y="2945583"/>
          <a:ext cx="397995" cy="365760"/>
        </p:xfrm>
        <a:graphic>
          <a:graphicData uri="http://schemas.openxmlformats.org/drawingml/2006/table">
            <a:tbl>
              <a:tblPr/>
              <a:tblGrid>
                <a:gridCol w="397995"/>
              </a:tblGrid>
              <a:tr h="296408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mpd="sng">
                      <a:solidFill>
                        <a:srgbClr val="FF0000"/>
                      </a:solidFill>
                      <a:prstDash val="solid"/>
                    </a:lnL>
                    <a:lnR w="12700" cmpd="sng">
                      <a:solidFill>
                        <a:srgbClr val="FF0000"/>
                      </a:solidFill>
                      <a:prstDash val="solid"/>
                    </a:lnR>
                    <a:lnT w="12700" cmpd="sng">
                      <a:solidFill>
                        <a:srgbClr val="FF0000"/>
                      </a:solidFill>
                      <a:prstDash val="solid"/>
                    </a:lnT>
                    <a:lnB w="12700" cmpd="sng">
                      <a:solidFill>
                        <a:srgbClr val="FF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>
        <p:nvGraphicFramePr>
          <p:cNvPr id="28" name="表格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8473229"/>
              </p:ext>
            </p:extLst>
          </p:nvPr>
        </p:nvGraphicFramePr>
        <p:xfrm>
          <a:off x="5897576" y="2945583"/>
          <a:ext cx="397995" cy="365760"/>
        </p:xfrm>
        <a:graphic>
          <a:graphicData uri="http://schemas.openxmlformats.org/drawingml/2006/table">
            <a:tbl>
              <a:tblPr/>
              <a:tblGrid>
                <a:gridCol w="397995"/>
              </a:tblGrid>
              <a:tr h="296408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mpd="sng">
                      <a:solidFill>
                        <a:srgbClr val="FF0000"/>
                      </a:solidFill>
                      <a:prstDash val="solid"/>
                    </a:lnL>
                    <a:lnR w="12700" cmpd="sng">
                      <a:solidFill>
                        <a:srgbClr val="FF0000"/>
                      </a:solidFill>
                      <a:prstDash val="solid"/>
                    </a:lnR>
                    <a:lnT w="12700" cmpd="sng">
                      <a:solidFill>
                        <a:srgbClr val="FF0000"/>
                      </a:solidFill>
                      <a:prstDash val="solid"/>
                    </a:lnT>
                    <a:lnB w="12700" cmpd="sng">
                      <a:solidFill>
                        <a:srgbClr val="FF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>
        <p:nvGraphicFramePr>
          <p:cNvPr id="29" name="表格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6485525"/>
              </p:ext>
            </p:extLst>
          </p:nvPr>
        </p:nvGraphicFramePr>
        <p:xfrm>
          <a:off x="6831933" y="2945583"/>
          <a:ext cx="397995" cy="365760"/>
        </p:xfrm>
        <a:graphic>
          <a:graphicData uri="http://schemas.openxmlformats.org/drawingml/2006/table">
            <a:tbl>
              <a:tblPr/>
              <a:tblGrid>
                <a:gridCol w="397995"/>
              </a:tblGrid>
              <a:tr h="296408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mpd="sng">
                      <a:solidFill>
                        <a:srgbClr val="FF0000"/>
                      </a:solidFill>
                      <a:prstDash val="solid"/>
                    </a:lnL>
                    <a:lnR w="12700" cmpd="sng">
                      <a:solidFill>
                        <a:srgbClr val="FF0000"/>
                      </a:solidFill>
                      <a:prstDash val="solid"/>
                    </a:lnR>
                    <a:lnT w="12700" cmpd="sng">
                      <a:solidFill>
                        <a:srgbClr val="FF0000"/>
                      </a:solidFill>
                      <a:prstDash val="solid"/>
                    </a:lnT>
                    <a:lnB w="12700" cmpd="sng">
                      <a:solidFill>
                        <a:srgbClr val="FF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>
        <p:nvGraphicFramePr>
          <p:cNvPr id="30" name="表格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3212751"/>
              </p:ext>
            </p:extLst>
          </p:nvPr>
        </p:nvGraphicFramePr>
        <p:xfrm>
          <a:off x="7728858" y="2945583"/>
          <a:ext cx="397995" cy="365760"/>
        </p:xfrm>
        <a:graphic>
          <a:graphicData uri="http://schemas.openxmlformats.org/drawingml/2006/table">
            <a:tbl>
              <a:tblPr/>
              <a:tblGrid>
                <a:gridCol w="397995"/>
              </a:tblGrid>
              <a:tr h="296408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mpd="sng">
                      <a:solidFill>
                        <a:srgbClr val="FF0000"/>
                      </a:solidFill>
                      <a:prstDash val="solid"/>
                    </a:lnL>
                    <a:lnR w="12700" cmpd="sng">
                      <a:solidFill>
                        <a:srgbClr val="FF0000"/>
                      </a:solidFill>
                      <a:prstDash val="solid"/>
                    </a:lnR>
                    <a:lnT w="12700" cmpd="sng">
                      <a:solidFill>
                        <a:srgbClr val="FF0000"/>
                      </a:solidFill>
                      <a:prstDash val="solid"/>
                    </a:lnT>
                    <a:lnB w="12700" cmpd="sng">
                      <a:solidFill>
                        <a:srgbClr val="FF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>
        <p:nvGraphicFramePr>
          <p:cNvPr id="31" name="表格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2052482"/>
              </p:ext>
            </p:extLst>
          </p:nvPr>
        </p:nvGraphicFramePr>
        <p:xfrm>
          <a:off x="1269334" y="2173105"/>
          <a:ext cx="3148452" cy="365760"/>
        </p:xfrm>
        <a:graphic>
          <a:graphicData uri="http://schemas.openxmlformats.org/drawingml/2006/table">
            <a:tbl>
              <a:tblPr/>
              <a:tblGrid>
                <a:gridCol w="3148452"/>
              </a:tblGrid>
              <a:tr h="296408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mpd="sng">
                      <a:solidFill>
                        <a:srgbClr val="FF0000"/>
                      </a:solidFill>
                      <a:prstDash val="solid"/>
                    </a:lnL>
                    <a:lnR w="12700" cmpd="sng">
                      <a:solidFill>
                        <a:srgbClr val="FF0000"/>
                      </a:solidFill>
                      <a:prstDash val="solid"/>
                    </a:lnR>
                    <a:lnT w="12700" cmpd="sng">
                      <a:solidFill>
                        <a:srgbClr val="FF0000"/>
                      </a:solidFill>
                      <a:prstDash val="solid"/>
                    </a:lnT>
                    <a:lnB w="12700" cmpd="sng">
                      <a:solidFill>
                        <a:srgbClr val="FF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cxnSp>
        <p:nvCxnSpPr>
          <p:cNvPr id="32" name="直线箭头连接符 31"/>
          <p:cNvCxnSpPr/>
          <p:nvPr/>
        </p:nvCxnSpPr>
        <p:spPr>
          <a:xfrm flipV="1">
            <a:off x="2723197" y="1495562"/>
            <a:ext cx="0" cy="677544"/>
          </a:xfrm>
          <a:prstGeom prst="straightConnector1">
            <a:avLst/>
          </a:prstGeom>
          <a:ln w="12700" cmpd="sng">
            <a:solidFill>
              <a:srgbClr val="E9190C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文本框 32"/>
          <p:cNvSpPr txBox="1"/>
          <p:nvPr/>
        </p:nvSpPr>
        <p:spPr>
          <a:xfrm>
            <a:off x="2279450" y="1272225"/>
            <a:ext cx="1740344" cy="2462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zh-CN" altLang="en-US" sz="1000" dirty="0" smtClean="0"/>
              <a:t>增删改查、下载、修改权限</a:t>
            </a:r>
            <a:endParaRPr kumimoji="1" lang="zh-CN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3608769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23" grpId="0" animBg="1"/>
      <p:bldP spid="23" grpId="1" animBg="1"/>
      <p:bldP spid="3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切图_0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06" y="184787"/>
            <a:ext cx="2740859" cy="411425"/>
          </a:xfrm>
          <a:prstGeom prst="rect">
            <a:avLst/>
          </a:prstGeom>
        </p:spPr>
      </p:pic>
      <p:pic>
        <p:nvPicPr>
          <p:cNvPr id="13" name="图片 12" descr="未标题-1_0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493" y="277918"/>
            <a:ext cx="251996" cy="218839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521864" y="196108"/>
            <a:ext cx="2201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微软雅黑"/>
                <a:ea typeface="微软雅黑"/>
                <a:cs typeface="微软雅黑"/>
              </a:rPr>
              <a:t>Hue </a:t>
            </a:r>
            <a:r>
              <a:rPr kumimoji="1" lang="zh-CN" altLang="en-US" dirty="0">
                <a:latin typeface="微软雅黑"/>
                <a:ea typeface="微软雅黑"/>
                <a:cs typeface="微软雅黑"/>
              </a:rPr>
              <a:t>功能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587893" y="853848"/>
            <a:ext cx="7988840" cy="9217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en-US" altLang="zh-CN" sz="1400" dirty="0" smtClean="0">
                <a:solidFill>
                  <a:srgbClr val="000000"/>
                </a:solidFill>
                <a:latin typeface="+mn-ea"/>
              </a:rPr>
              <a:t>6. </a:t>
            </a:r>
            <a:r>
              <a:rPr lang="en-US" altLang="zh-CN" sz="1400" dirty="0" err="1" smtClean="0">
                <a:solidFill>
                  <a:srgbClr val="000000"/>
                </a:solidFill>
                <a:latin typeface="+mn-ea"/>
              </a:rPr>
              <a:t>Metastore</a:t>
            </a:r>
            <a:r>
              <a:rPr lang="zh-CN" altLang="en-US" sz="1400" dirty="0" smtClean="0">
                <a:solidFill>
                  <a:srgbClr val="000000"/>
                </a:solidFill>
                <a:latin typeface="+mn-ea"/>
              </a:rPr>
              <a:t>界面</a:t>
            </a:r>
            <a:endParaRPr lang="en-US" altLang="zh-CN" sz="1400" dirty="0" smtClean="0">
              <a:solidFill>
                <a:srgbClr val="000000"/>
              </a:solidFill>
              <a:latin typeface="+mn-ea"/>
            </a:endParaRPr>
          </a:p>
          <a:p>
            <a:pPr algn="just">
              <a:lnSpc>
                <a:spcPct val="130000"/>
              </a:lnSpc>
            </a:pPr>
            <a:r>
              <a:rPr kumimoji="1" lang="zh-CN" altLang="en-US" sz="1400" dirty="0"/>
              <a:t>针对不同用户，只展示与其相关的表，保证界面的整洁。</a:t>
            </a:r>
            <a:endParaRPr kumimoji="1" lang="en-US" altLang="zh-CN" sz="1400" dirty="0"/>
          </a:p>
          <a:p>
            <a:pPr algn="just">
              <a:lnSpc>
                <a:spcPct val="130000"/>
              </a:lnSpc>
            </a:pPr>
            <a:endParaRPr lang="en-US" altLang="zh-CN" sz="1400" dirty="0" smtClean="0">
              <a:solidFill>
                <a:srgbClr val="000000"/>
              </a:solidFill>
              <a:latin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772558"/>
            <a:ext cx="9144000" cy="2560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7545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切图_0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06" y="184787"/>
            <a:ext cx="2740859" cy="411425"/>
          </a:xfrm>
          <a:prstGeom prst="rect">
            <a:avLst/>
          </a:prstGeom>
        </p:spPr>
      </p:pic>
      <p:pic>
        <p:nvPicPr>
          <p:cNvPr id="13" name="图片 12" descr="未标题-1_0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493" y="277918"/>
            <a:ext cx="251996" cy="218839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521864" y="196108"/>
            <a:ext cx="2201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微软雅黑"/>
                <a:ea typeface="微软雅黑"/>
                <a:cs typeface="微软雅黑"/>
              </a:rPr>
              <a:t>Hue </a:t>
            </a:r>
            <a:r>
              <a:rPr kumimoji="1" lang="zh-CN" altLang="en-US" dirty="0">
                <a:latin typeface="微软雅黑"/>
                <a:ea typeface="微软雅黑"/>
                <a:cs typeface="微软雅黑"/>
              </a:rPr>
              <a:t>功能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587893" y="853848"/>
            <a:ext cx="7988840" cy="10187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en-US" altLang="zh-CN" sz="1400" dirty="0">
                <a:solidFill>
                  <a:srgbClr val="000000"/>
                </a:solidFill>
                <a:latin typeface="+mn-ea"/>
              </a:rPr>
              <a:t>6</a:t>
            </a:r>
            <a:r>
              <a:rPr lang="en-US" altLang="zh-CN" sz="1400" dirty="0" smtClean="0">
                <a:solidFill>
                  <a:srgbClr val="000000"/>
                </a:solidFill>
                <a:latin typeface="+mn-ea"/>
              </a:rPr>
              <a:t>. </a:t>
            </a:r>
            <a:r>
              <a:rPr lang="en-US" altLang="zh-CN" sz="1400" dirty="0" err="1" smtClean="0">
                <a:solidFill>
                  <a:srgbClr val="000000"/>
                </a:solidFill>
                <a:latin typeface="+mn-ea"/>
              </a:rPr>
              <a:t>Metastore</a:t>
            </a:r>
            <a:r>
              <a:rPr lang="zh-CN" altLang="en-US" sz="1400" dirty="0" smtClean="0">
                <a:solidFill>
                  <a:srgbClr val="000000"/>
                </a:solidFill>
                <a:latin typeface="+mn-ea"/>
              </a:rPr>
              <a:t>界面</a:t>
            </a:r>
            <a:endParaRPr lang="en-US" altLang="zh-CN" sz="1400" dirty="0" smtClean="0">
              <a:solidFill>
                <a:srgbClr val="000000"/>
              </a:solidFill>
              <a:latin typeface="+mn-ea"/>
            </a:endParaRPr>
          </a:p>
          <a:p>
            <a:pPr>
              <a:defRPr/>
            </a:pPr>
            <a:r>
              <a:rPr kumimoji="1" lang="zh-CN" altLang="en-US" sz="1400" dirty="0" smtClean="0"/>
              <a:t>保存</a:t>
            </a:r>
            <a:r>
              <a:rPr kumimoji="1" lang="zh-CN" altLang="en-US" sz="1400" dirty="0"/>
              <a:t>着</a:t>
            </a:r>
            <a:r>
              <a:rPr kumimoji="1" lang="en-US" altLang="zh-CN" sz="1400" dirty="0"/>
              <a:t>hive</a:t>
            </a:r>
            <a:r>
              <a:rPr kumimoji="1" lang="zh-CN" altLang="en-US" sz="1400" dirty="0"/>
              <a:t>的元数据，包括</a:t>
            </a:r>
            <a:r>
              <a:rPr kumimoji="1" lang="en-US" altLang="zh-CN" sz="1400" dirty="0"/>
              <a:t>hive </a:t>
            </a:r>
            <a:r>
              <a:rPr kumimoji="1" lang="zh-CN" altLang="en-US" sz="1400" dirty="0"/>
              <a:t>表的列信息、分区信息、采样数据、详细</a:t>
            </a:r>
            <a:r>
              <a:rPr kumimoji="1" lang="zh-CN" altLang="en-US" sz="1400" dirty="0" smtClean="0"/>
              <a:t>属性</a:t>
            </a:r>
            <a:endParaRPr kumimoji="1" lang="en-US" altLang="zh-CN" sz="1400" dirty="0" smtClean="0"/>
          </a:p>
          <a:p>
            <a:pPr>
              <a:defRPr/>
            </a:pPr>
            <a:endParaRPr kumimoji="1" lang="en-US" altLang="zh-CN" sz="1400" dirty="0"/>
          </a:p>
          <a:p>
            <a:pPr>
              <a:defRPr/>
            </a:pPr>
            <a:r>
              <a:rPr kumimoji="1" lang="zh-CN" altLang="en-US" sz="1400" dirty="0" smtClean="0"/>
              <a:t>列信息</a:t>
            </a:r>
            <a:endParaRPr kumimoji="1" lang="en-US" altLang="zh-CN" sz="14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811356"/>
            <a:ext cx="9144000" cy="2971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2684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切图_0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06" y="184787"/>
            <a:ext cx="2740859" cy="411425"/>
          </a:xfrm>
          <a:prstGeom prst="rect">
            <a:avLst/>
          </a:prstGeom>
        </p:spPr>
      </p:pic>
      <p:pic>
        <p:nvPicPr>
          <p:cNvPr id="13" name="图片 12" descr="未标题-1_0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493" y="277918"/>
            <a:ext cx="251996" cy="218839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521864" y="196108"/>
            <a:ext cx="2201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微软雅黑"/>
                <a:ea typeface="微软雅黑"/>
                <a:cs typeface="微软雅黑"/>
              </a:rPr>
              <a:t>Hue </a:t>
            </a:r>
            <a:r>
              <a:rPr kumimoji="1" lang="zh-CN" altLang="en-US" dirty="0">
                <a:latin typeface="微软雅黑"/>
                <a:ea typeface="微软雅黑"/>
                <a:cs typeface="微软雅黑"/>
              </a:rPr>
              <a:t>功能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587893" y="853848"/>
            <a:ext cx="7988840" cy="10187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en-US" altLang="zh-CN" sz="1400" dirty="0">
                <a:solidFill>
                  <a:srgbClr val="000000"/>
                </a:solidFill>
                <a:latin typeface="+mn-ea"/>
              </a:rPr>
              <a:t>6</a:t>
            </a:r>
            <a:r>
              <a:rPr lang="en-US" altLang="zh-CN" sz="1400" dirty="0" smtClean="0">
                <a:solidFill>
                  <a:srgbClr val="000000"/>
                </a:solidFill>
                <a:latin typeface="+mn-ea"/>
              </a:rPr>
              <a:t>. </a:t>
            </a:r>
            <a:r>
              <a:rPr lang="en-US" altLang="zh-CN" sz="1400" dirty="0" err="1" smtClean="0">
                <a:solidFill>
                  <a:srgbClr val="000000"/>
                </a:solidFill>
                <a:latin typeface="+mn-ea"/>
              </a:rPr>
              <a:t>Metastore</a:t>
            </a:r>
            <a:r>
              <a:rPr lang="zh-CN" altLang="en-US" sz="1400" dirty="0" smtClean="0">
                <a:solidFill>
                  <a:srgbClr val="000000"/>
                </a:solidFill>
                <a:latin typeface="+mn-ea"/>
              </a:rPr>
              <a:t>界面</a:t>
            </a:r>
            <a:endParaRPr lang="en-US" altLang="zh-CN" sz="1400" dirty="0" smtClean="0">
              <a:solidFill>
                <a:srgbClr val="000000"/>
              </a:solidFill>
              <a:latin typeface="+mn-ea"/>
            </a:endParaRPr>
          </a:p>
          <a:p>
            <a:pPr>
              <a:defRPr/>
            </a:pPr>
            <a:r>
              <a:rPr kumimoji="1" lang="zh-CN" altLang="en-US" sz="1400" dirty="0" smtClean="0"/>
              <a:t>保存</a:t>
            </a:r>
            <a:r>
              <a:rPr kumimoji="1" lang="zh-CN" altLang="en-US" sz="1400" dirty="0"/>
              <a:t>着</a:t>
            </a:r>
            <a:r>
              <a:rPr kumimoji="1" lang="en-US" altLang="zh-CN" sz="1400" dirty="0"/>
              <a:t>hive</a:t>
            </a:r>
            <a:r>
              <a:rPr kumimoji="1" lang="zh-CN" altLang="en-US" sz="1400" dirty="0"/>
              <a:t>的元数据，包括</a:t>
            </a:r>
            <a:r>
              <a:rPr kumimoji="1" lang="en-US" altLang="zh-CN" sz="1400" dirty="0"/>
              <a:t>hive </a:t>
            </a:r>
            <a:r>
              <a:rPr kumimoji="1" lang="zh-CN" altLang="en-US" sz="1400" dirty="0"/>
              <a:t>表的列信息、分区信息、采样数据、详细</a:t>
            </a:r>
            <a:r>
              <a:rPr kumimoji="1" lang="zh-CN" altLang="en-US" sz="1400" dirty="0" smtClean="0"/>
              <a:t>属性</a:t>
            </a:r>
            <a:endParaRPr kumimoji="1" lang="en-US" altLang="zh-CN" sz="1400" dirty="0" smtClean="0"/>
          </a:p>
          <a:p>
            <a:pPr>
              <a:defRPr/>
            </a:pPr>
            <a:endParaRPr kumimoji="1" lang="en-US" altLang="zh-CN" sz="1400" dirty="0"/>
          </a:p>
          <a:p>
            <a:pPr>
              <a:defRPr/>
            </a:pPr>
            <a:r>
              <a:rPr kumimoji="1" lang="zh-CN" altLang="en-US" sz="1400" dirty="0" smtClean="0"/>
              <a:t>分区信息</a:t>
            </a:r>
            <a:endParaRPr kumimoji="1" lang="en-US" altLang="zh-CN" sz="14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814286"/>
            <a:ext cx="9144000" cy="2332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2603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切图_0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06" y="184787"/>
            <a:ext cx="2740859" cy="411425"/>
          </a:xfrm>
          <a:prstGeom prst="rect">
            <a:avLst/>
          </a:prstGeom>
        </p:spPr>
      </p:pic>
      <p:pic>
        <p:nvPicPr>
          <p:cNvPr id="13" name="图片 12" descr="未标题-1_0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493" y="277918"/>
            <a:ext cx="251996" cy="218839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521864" y="196108"/>
            <a:ext cx="2201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微软雅黑"/>
                <a:ea typeface="微软雅黑"/>
                <a:cs typeface="微软雅黑"/>
              </a:rPr>
              <a:t>Hue </a:t>
            </a:r>
            <a:r>
              <a:rPr kumimoji="1" lang="zh-CN" altLang="en-US" dirty="0">
                <a:latin typeface="微软雅黑"/>
                <a:ea typeface="微软雅黑"/>
                <a:cs typeface="微软雅黑"/>
              </a:rPr>
              <a:t>功能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587893" y="853848"/>
            <a:ext cx="7988840" cy="10187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en-US" altLang="zh-CN" sz="1400" dirty="0">
                <a:solidFill>
                  <a:srgbClr val="000000"/>
                </a:solidFill>
                <a:latin typeface="+mn-ea"/>
              </a:rPr>
              <a:t>6</a:t>
            </a:r>
            <a:r>
              <a:rPr lang="en-US" altLang="zh-CN" sz="1400" dirty="0" smtClean="0">
                <a:solidFill>
                  <a:srgbClr val="000000"/>
                </a:solidFill>
                <a:latin typeface="+mn-ea"/>
              </a:rPr>
              <a:t>. </a:t>
            </a:r>
            <a:r>
              <a:rPr lang="en-US" altLang="zh-CN" sz="1400" dirty="0" err="1" smtClean="0">
                <a:solidFill>
                  <a:srgbClr val="000000"/>
                </a:solidFill>
                <a:latin typeface="+mn-ea"/>
              </a:rPr>
              <a:t>Metastore</a:t>
            </a:r>
            <a:r>
              <a:rPr lang="zh-CN" altLang="en-US" sz="1400" dirty="0" smtClean="0">
                <a:solidFill>
                  <a:srgbClr val="000000"/>
                </a:solidFill>
                <a:latin typeface="+mn-ea"/>
              </a:rPr>
              <a:t>界面</a:t>
            </a:r>
            <a:endParaRPr lang="en-US" altLang="zh-CN" sz="1400" dirty="0" smtClean="0">
              <a:solidFill>
                <a:srgbClr val="000000"/>
              </a:solidFill>
              <a:latin typeface="+mn-ea"/>
            </a:endParaRPr>
          </a:p>
          <a:p>
            <a:pPr>
              <a:defRPr/>
            </a:pPr>
            <a:r>
              <a:rPr kumimoji="1" lang="zh-CN" altLang="en-US" sz="1400" dirty="0" smtClean="0"/>
              <a:t>保存</a:t>
            </a:r>
            <a:r>
              <a:rPr kumimoji="1" lang="zh-CN" altLang="en-US" sz="1400" dirty="0"/>
              <a:t>着</a:t>
            </a:r>
            <a:r>
              <a:rPr kumimoji="1" lang="en-US" altLang="zh-CN" sz="1400" dirty="0"/>
              <a:t>hive</a:t>
            </a:r>
            <a:r>
              <a:rPr kumimoji="1" lang="zh-CN" altLang="en-US" sz="1400" dirty="0"/>
              <a:t>的元数据，包括</a:t>
            </a:r>
            <a:r>
              <a:rPr kumimoji="1" lang="en-US" altLang="zh-CN" sz="1400" dirty="0"/>
              <a:t>hive </a:t>
            </a:r>
            <a:r>
              <a:rPr kumimoji="1" lang="zh-CN" altLang="en-US" sz="1400" dirty="0"/>
              <a:t>表的列信息、分区信息、采样数据、详细</a:t>
            </a:r>
            <a:r>
              <a:rPr kumimoji="1" lang="zh-CN" altLang="en-US" sz="1400" dirty="0" smtClean="0"/>
              <a:t>属性</a:t>
            </a:r>
            <a:endParaRPr kumimoji="1" lang="en-US" altLang="zh-CN" sz="1400" dirty="0" smtClean="0"/>
          </a:p>
          <a:p>
            <a:pPr>
              <a:defRPr/>
            </a:pPr>
            <a:endParaRPr kumimoji="1" lang="en-US" altLang="zh-CN" sz="1400" dirty="0"/>
          </a:p>
          <a:p>
            <a:pPr>
              <a:defRPr/>
            </a:pPr>
            <a:r>
              <a:rPr kumimoji="1" lang="zh-CN" altLang="en-US" sz="1400" dirty="0" smtClean="0"/>
              <a:t>采样数据</a:t>
            </a:r>
            <a:endParaRPr kumimoji="1" lang="en-US" altLang="zh-CN" sz="14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818162"/>
            <a:ext cx="9144000" cy="2992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868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587893" y="1089705"/>
            <a:ext cx="7988840" cy="9217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kumimoji="1" lang="zh-CN" altLang="en-US" sz="1400" b="1" dirty="0" smtClean="0">
                <a:latin typeface="微软雅黑"/>
                <a:ea typeface="微软雅黑"/>
                <a:cs typeface="微软雅黑"/>
              </a:rPr>
              <a:t>目的：</a:t>
            </a:r>
            <a:r>
              <a:rPr lang="zh-CN" altLang="en-US" sz="1400" dirty="0" smtClean="0"/>
              <a:t>分享一款基于</a:t>
            </a:r>
            <a:r>
              <a:rPr lang="en-US" altLang="zh-CN" sz="1400" dirty="0"/>
              <a:t>Web</a:t>
            </a:r>
            <a:r>
              <a:rPr lang="zh-CN" altLang="en-US" sz="1400" dirty="0"/>
              <a:t>的数据开放接口：</a:t>
            </a:r>
            <a:r>
              <a:rPr lang="en-US" altLang="zh-CN" sz="1400" dirty="0"/>
              <a:t>Hue</a:t>
            </a:r>
            <a:r>
              <a:rPr lang="zh-CN" altLang="en-US" sz="1400" dirty="0"/>
              <a:t>，可以用来协助大家进行数据分析、产品分析等</a:t>
            </a:r>
            <a:r>
              <a:rPr kumimoji="1" lang="en-US" altLang="en-US" sz="1400" b="1" dirty="0" smtClean="0">
                <a:latin typeface="微软雅黑"/>
                <a:ea typeface="微软雅黑"/>
                <a:cs typeface="微软雅黑"/>
              </a:rPr>
              <a:t>。</a:t>
            </a:r>
          </a:p>
          <a:p>
            <a:pPr marL="228600" indent="-228600" algn="just">
              <a:lnSpc>
                <a:spcPct val="130000"/>
              </a:lnSpc>
              <a:buAutoNum type="arabicPeriod"/>
            </a:pPr>
            <a:endParaRPr kumimoji="1" lang="en-US" altLang="zh-CN" sz="1400" b="1" dirty="0">
              <a:latin typeface="微软雅黑"/>
              <a:ea typeface="微软雅黑"/>
              <a:cs typeface="微软雅黑"/>
            </a:endParaRPr>
          </a:p>
          <a:p>
            <a:pPr marL="228600" indent="-228600" algn="just">
              <a:lnSpc>
                <a:spcPct val="130000"/>
              </a:lnSpc>
              <a:buAutoNum type="arabicPeriod"/>
            </a:pPr>
            <a:endParaRPr kumimoji="1" lang="en-US" altLang="zh-CN" sz="1400" b="1" dirty="0">
              <a:latin typeface="微软雅黑"/>
              <a:ea typeface="微软雅黑"/>
              <a:cs typeface="微软雅黑"/>
            </a:endParaRPr>
          </a:p>
        </p:txBody>
      </p:sp>
      <p:pic>
        <p:nvPicPr>
          <p:cNvPr id="4" name="图片 3" descr="切图_0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06" y="184787"/>
            <a:ext cx="2740859" cy="411425"/>
          </a:xfrm>
          <a:prstGeom prst="rect">
            <a:avLst/>
          </a:prstGeom>
        </p:spPr>
      </p:pic>
      <p:pic>
        <p:nvPicPr>
          <p:cNvPr id="5" name="图片 4" descr="未标题-1_0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493" y="277918"/>
            <a:ext cx="251996" cy="218839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521864" y="196108"/>
            <a:ext cx="2201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latin typeface="微软雅黑"/>
                <a:ea typeface="微软雅黑"/>
                <a:cs typeface="微软雅黑"/>
              </a:rPr>
              <a:t>分享大纲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651393" y="1656975"/>
            <a:ext cx="6352212" cy="294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endParaRPr kumimoji="1" lang="en-US" altLang="zh-CN" sz="1050" dirty="0">
              <a:latin typeface="微软雅黑"/>
              <a:ea typeface="微软雅黑"/>
              <a:cs typeface="微软雅黑"/>
            </a:endParaRPr>
          </a:p>
        </p:txBody>
      </p:sp>
      <p:grpSp>
        <p:nvGrpSpPr>
          <p:cNvPr id="13" name="组 12"/>
          <p:cNvGrpSpPr/>
          <p:nvPr/>
        </p:nvGrpSpPr>
        <p:grpSpPr>
          <a:xfrm>
            <a:off x="740362" y="1711797"/>
            <a:ext cx="6140242" cy="2310995"/>
            <a:chOff x="863365" y="1091650"/>
            <a:chExt cx="3501750" cy="3010236"/>
          </a:xfrm>
        </p:grpSpPr>
        <p:sp>
          <p:nvSpPr>
            <p:cNvPr id="14" name="文本框 13"/>
            <p:cNvSpPr txBox="1"/>
            <p:nvPr/>
          </p:nvSpPr>
          <p:spPr>
            <a:xfrm>
              <a:off x="1157349" y="1091650"/>
              <a:ext cx="3207766" cy="494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40000"/>
                </a:lnSpc>
              </a:pPr>
              <a:r>
                <a:rPr kumimoji="1" lang="zh-CN" altLang="en-US" sz="1400" b="1" dirty="0" smtClean="0">
                  <a:latin typeface="微软雅黑"/>
                  <a:ea typeface="微软雅黑"/>
                  <a:cs typeface="微软雅黑"/>
                </a:rPr>
                <a:t>总结数据计算现状</a:t>
              </a:r>
              <a:endParaRPr kumimoji="1" lang="zh-CN" altLang="en-US" sz="1400" b="1" dirty="0">
                <a:latin typeface="微软雅黑"/>
                <a:ea typeface="微软雅黑"/>
                <a:cs typeface="微软雅黑"/>
              </a:endParaRPr>
            </a:p>
          </p:txBody>
        </p:sp>
        <p:grpSp>
          <p:nvGrpSpPr>
            <p:cNvPr id="15" name="组 14"/>
            <p:cNvGrpSpPr/>
            <p:nvPr/>
          </p:nvGrpSpPr>
          <p:grpSpPr>
            <a:xfrm>
              <a:off x="863366" y="1158674"/>
              <a:ext cx="257767" cy="423948"/>
              <a:chOff x="1134113" y="1389939"/>
              <a:chExt cx="298598" cy="491101"/>
            </a:xfrm>
          </p:grpSpPr>
          <p:pic>
            <p:nvPicPr>
              <p:cNvPr id="32" name="图片 31" descr="切图_07.png"/>
              <p:cNvPicPr preferRelativeResize="0">
                <a:picLocks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34113" y="1413040"/>
                <a:ext cx="298596" cy="468000"/>
              </a:xfrm>
              <a:prstGeom prst="rect">
                <a:avLst/>
              </a:prstGeom>
            </p:spPr>
          </p:pic>
          <p:sp>
            <p:nvSpPr>
              <p:cNvPr id="33" name="文本框 32"/>
              <p:cNvSpPr txBox="1">
                <a:spLocks noChangeAspect="1"/>
              </p:cNvSpPr>
              <p:nvPr/>
            </p:nvSpPr>
            <p:spPr>
              <a:xfrm>
                <a:off x="1180910" y="1389939"/>
                <a:ext cx="251801" cy="4644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1400" b="1" dirty="0" smtClean="0">
                    <a:solidFill>
                      <a:srgbClr val="FFFFFF"/>
                    </a:solidFill>
                    <a:latin typeface="Helvetica Light"/>
                    <a:ea typeface="FZ 中等线简体"/>
                    <a:cs typeface="Helvetica Light"/>
                  </a:rPr>
                  <a:t>1</a:t>
                </a:r>
                <a:endParaRPr kumimoji="1" lang="zh-CN" altLang="en-US" sz="1400" b="1" dirty="0">
                  <a:solidFill>
                    <a:srgbClr val="FFFFFF"/>
                  </a:solidFill>
                  <a:latin typeface="Helvetica Light"/>
                  <a:ea typeface="FZ 中等线简体"/>
                  <a:cs typeface="Helvetica Light"/>
                </a:endParaRPr>
              </a:p>
            </p:txBody>
          </p:sp>
        </p:grpSp>
        <p:grpSp>
          <p:nvGrpSpPr>
            <p:cNvPr id="16" name="组 15"/>
            <p:cNvGrpSpPr/>
            <p:nvPr/>
          </p:nvGrpSpPr>
          <p:grpSpPr>
            <a:xfrm>
              <a:off x="863366" y="1805422"/>
              <a:ext cx="257767" cy="407014"/>
              <a:chOff x="1134113" y="1409555"/>
              <a:chExt cx="298598" cy="471485"/>
            </a:xfrm>
          </p:grpSpPr>
          <p:pic>
            <p:nvPicPr>
              <p:cNvPr id="30" name="图片 29" descr="切图_07.png"/>
              <p:cNvPicPr preferRelativeResize="0">
                <a:picLocks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34113" y="1413041"/>
                <a:ext cx="298596" cy="467999"/>
              </a:xfrm>
              <a:prstGeom prst="rect">
                <a:avLst/>
              </a:prstGeom>
            </p:spPr>
          </p:pic>
          <p:sp>
            <p:nvSpPr>
              <p:cNvPr id="31" name="文本框 30"/>
              <p:cNvSpPr txBox="1">
                <a:spLocks noChangeAspect="1"/>
              </p:cNvSpPr>
              <p:nvPr/>
            </p:nvSpPr>
            <p:spPr>
              <a:xfrm>
                <a:off x="1180910" y="1409555"/>
                <a:ext cx="251801" cy="4644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1400" b="1" dirty="0" smtClean="0">
                    <a:solidFill>
                      <a:srgbClr val="FFFFFF"/>
                    </a:solidFill>
                    <a:latin typeface="Helvetica Light"/>
                    <a:ea typeface="FZ 中等线简体"/>
                    <a:cs typeface="Helvetica Light"/>
                  </a:rPr>
                  <a:t>2</a:t>
                </a:r>
                <a:endParaRPr kumimoji="1" lang="zh-CN" altLang="en-US" sz="1400" b="1" dirty="0">
                  <a:solidFill>
                    <a:srgbClr val="FFFFFF"/>
                  </a:solidFill>
                  <a:latin typeface="Helvetica Light"/>
                  <a:ea typeface="FZ 中等线简体"/>
                  <a:cs typeface="Helvetica Light"/>
                </a:endParaRPr>
              </a:p>
            </p:txBody>
          </p:sp>
        </p:grpSp>
        <p:grpSp>
          <p:nvGrpSpPr>
            <p:cNvPr id="17" name="组 16"/>
            <p:cNvGrpSpPr/>
            <p:nvPr/>
          </p:nvGrpSpPr>
          <p:grpSpPr>
            <a:xfrm>
              <a:off x="863365" y="2418306"/>
              <a:ext cx="257766" cy="423948"/>
              <a:chOff x="1134113" y="1389939"/>
              <a:chExt cx="298597" cy="491101"/>
            </a:xfrm>
          </p:grpSpPr>
          <p:pic>
            <p:nvPicPr>
              <p:cNvPr id="28" name="图片 27" descr="切图_07.png"/>
              <p:cNvPicPr preferRelativeResize="0">
                <a:picLocks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34113" y="1413040"/>
                <a:ext cx="298596" cy="468000"/>
              </a:xfrm>
              <a:prstGeom prst="rect">
                <a:avLst/>
              </a:prstGeom>
            </p:spPr>
          </p:pic>
          <p:sp>
            <p:nvSpPr>
              <p:cNvPr id="29" name="文本框 28"/>
              <p:cNvSpPr txBox="1">
                <a:spLocks noChangeAspect="1"/>
              </p:cNvSpPr>
              <p:nvPr/>
            </p:nvSpPr>
            <p:spPr>
              <a:xfrm>
                <a:off x="1180909" y="1389939"/>
                <a:ext cx="251801" cy="4644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1400" b="1" dirty="0" smtClean="0">
                    <a:solidFill>
                      <a:srgbClr val="FFFFFF"/>
                    </a:solidFill>
                    <a:latin typeface="Helvetica Light"/>
                    <a:ea typeface="FZ 中等线简体"/>
                    <a:cs typeface="Helvetica Light"/>
                  </a:rPr>
                  <a:t>3</a:t>
                </a:r>
                <a:endParaRPr kumimoji="1" lang="zh-CN" altLang="en-US" sz="1400" b="1" dirty="0">
                  <a:solidFill>
                    <a:srgbClr val="FFFFFF"/>
                  </a:solidFill>
                  <a:latin typeface="Helvetica Light"/>
                  <a:ea typeface="FZ 中等线简体"/>
                  <a:cs typeface="Helvetica Light"/>
                </a:endParaRPr>
              </a:p>
            </p:txBody>
          </p:sp>
        </p:grpSp>
        <p:grpSp>
          <p:nvGrpSpPr>
            <p:cNvPr id="18" name="组 17"/>
            <p:cNvGrpSpPr/>
            <p:nvPr/>
          </p:nvGrpSpPr>
          <p:grpSpPr>
            <a:xfrm>
              <a:off x="863366" y="3065054"/>
              <a:ext cx="257767" cy="407014"/>
              <a:chOff x="1134113" y="1409555"/>
              <a:chExt cx="298598" cy="471485"/>
            </a:xfrm>
          </p:grpSpPr>
          <p:pic>
            <p:nvPicPr>
              <p:cNvPr id="26" name="图片 25" descr="切图_07.png"/>
              <p:cNvPicPr preferRelativeResize="0">
                <a:picLocks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34113" y="1413041"/>
                <a:ext cx="298596" cy="467999"/>
              </a:xfrm>
              <a:prstGeom prst="rect">
                <a:avLst/>
              </a:prstGeom>
            </p:spPr>
          </p:pic>
          <p:sp>
            <p:nvSpPr>
              <p:cNvPr id="27" name="文本框 26"/>
              <p:cNvSpPr txBox="1">
                <a:spLocks noChangeAspect="1"/>
              </p:cNvSpPr>
              <p:nvPr/>
            </p:nvSpPr>
            <p:spPr>
              <a:xfrm>
                <a:off x="1180910" y="1409555"/>
                <a:ext cx="251801" cy="4644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1400" b="1" dirty="0" smtClean="0">
                    <a:solidFill>
                      <a:srgbClr val="FFFFFF"/>
                    </a:solidFill>
                    <a:latin typeface="Helvetica Light"/>
                    <a:ea typeface="FZ 中等线简体"/>
                    <a:cs typeface="Helvetica Light"/>
                  </a:rPr>
                  <a:t>4</a:t>
                </a:r>
                <a:endParaRPr kumimoji="1" lang="zh-CN" altLang="en-US" sz="1400" b="1" dirty="0">
                  <a:solidFill>
                    <a:srgbClr val="FFFFFF"/>
                  </a:solidFill>
                  <a:latin typeface="Helvetica Light"/>
                  <a:ea typeface="FZ 中等线简体"/>
                  <a:cs typeface="Helvetica Light"/>
                </a:endParaRPr>
              </a:p>
            </p:txBody>
          </p:sp>
        </p:grpSp>
        <p:grpSp>
          <p:nvGrpSpPr>
            <p:cNvPr id="19" name="组 18"/>
            <p:cNvGrpSpPr/>
            <p:nvPr/>
          </p:nvGrpSpPr>
          <p:grpSpPr>
            <a:xfrm>
              <a:off x="863366" y="3677938"/>
              <a:ext cx="257767" cy="423948"/>
              <a:chOff x="1134113" y="1389939"/>
              <a:chExt cx="298598" cy="491101"/>
            </a:xfrm>
          </p:grpSpPr>
          <p:pic>
            <p:nvPicPr>
              <p:cNvPr id="24" name="图片 23" descr="切图_07.png"/>
              <p:cNvPicPr preferRelativeResize="0">
                <a:picLocks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34113" y="1413040"/>
                <a:ext cx="298596" cy="468000"/>
              </a:xfrm>
              <a:prstGeom prst="rect">
                <a:avLst/>
              </a:prstGeom>
            </p:spPr>
          </p:pic>
          <p:sp>
            <p:nvSpPr>
              <p:cNvPr id="25" name="文本框 24"/>
              <p:cNvSpPr txBox="1">
                <a:spLocks noChangeAspect="1"/>
              </p:cNvSpPr>
              <p:nvPr/>
            </p:nvSpPr>
            <p:spPr>
              <a:xfrm>
                <a:off x="1180910" y="1389939"/>
                <a:ext cx="251801" cy="4644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1400" b="1" dirty="0" smtClean="0">
                    <a:solidFill>
                      <a:srgbClr val="FFFFFF"/>
                    </a:solidFill>
                    <a:latin typeface="Helvetica Light"/>
                    <a:ea typeface="FZ 中等线简体"/>
                    <a:cs typeface="Helvetica Light"/>
                  </a:rPr>
                  <a:t>5</a:t>
                </a:r>
                <a:endParaRPr kumimoji="1" lang="zh-CN" altLang="en-US" sz="1400" b="1" dirty="0">
                  <a:solidFill>
                    <a:srgbClr val="FFFFFF"/>
                  </a:solidFill>
                  <a:latin typeface="Helvetica Light"/>
                  <a:ea typeface="FZ 中等线简体"/>
                  <a:cs typeface="Helvetica Light"/>
                </a:endParaRPr>
              </a:p>
            </p:txBody>
          </p:sp>
        </p:grpSp>
        <p:sp>
          <p:nvSpPr>
            <p:cNvPr id="20" name="文本框 19"/>
            <p:cNvSpPr txBox="1"/>
            <p:nvPr/>
          </p:nvSpPr>
          <p:spPr>
            <a:xfrm>
              <a:off x="1157349" y="1719702"/>
              <a:ext cx="3207766" cy="494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40000"/>
                </a:lnSpc>
              </a:pPr>
              <a:r>
                <a:rPr kumimoji="1" lang="en-US" altLang="zh-CN" sz="1400" b="1" dirty="0" err="1" smtClean="0">
                  <a:latin typeface="微软雅黑"/>
                  <a:ea typeface="微软雅黑"/>
                  <a:cs typeface="微软雅黑"/>
                </a:rPr>
                <a:t>Hue</a:t>
              </a:r>
              <a:r>
                <a:rPr kumimoji="1" lang="en-US" altLang="en-US" sz="1400" b="1" dirty="0" err="1" smtClean="0">
                  <a:latin typeface="微软雅黑"/>
                  <a:ea typeface="微软雅黑"/>
                  <a:cs typeface="微软雅黑"/>
                </a:rPr>
                <a:t>简介</a:t>
              </a:r>
              <a:endParaRPr kumimoji="1" lang="zh-CN" altLang="en-US" sz="1400" b="1" dirty="0">
                <a:latin typeface="微软雅黑"/>
                <a:ea typeface="微软雅黑"/>
                <a:cs typeface="微软雅黑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1157349" y="2347753"/>
              <a:ext cx="3207766" cy="494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40000"/>
                </a:lnSpc>
              </a:pPr>
              <a:r>
                <a:rPr kumimoji="1" lang="zh-CN" altLang="en-US" sz="1400" b="1" dirty="0" smtClean="0">
                  <a:solidFill>
                    <a:srgbClr val="000000"/>
                  </a:solidFill>
                  <a:latin typeface="微软雅黑"/>
                  <a:ea typeface="微软雅黑"/>
                  <a:cs typeface="微软雅黑"/>
                </a:rPr>
                <a:t>模型及</a:t>
              </a:r>
              <a:r>
                <a:rPr kumimoji="1" lang="en-US" altLang="zh-CN" sz="1400" b="1" dirty="0" smtClean="0">
                  <a:solidFill>
                    <a:srgbClr val="000000"/>
                  </a:solidFill>
                  <a:latin typeface="微软雅黑"/>
                  <a:ea typeface="微软雅黑"/>
                  <a:cs typeface="微软雅黑"/>
                </a:rPr>
                <a:t>hive </a:t>
              </a:r>
              <a:r>
                <a:rPr kumimoji="1" lang="en-US" altLang="zh-CN" sz="1400" b="1" dirty="0" err="1" smtClean="0">
                  <a:solidFill>
                    <a:srgbClr val="000000"/>
                  </a:solidFill>
                  <a:latin typeface="微软雅黑"/>
                  <a:ea typeface="微软雅黑"/>
                  <a:cs typeface="微软雅黑"/>
                </a:rPr>
                <a:t>sql</a:t>
              </a:r>
              <a:r>
                <a:rPr kumimoji="1" lang="zh-CN" altLang="en-US" sz="1400" b="1" dirty="0" smtClean="0">
                  <a:solidFill>
                    <a:srgbClr val="000000"/>
                  </a:solidFill>
                  <a:latin typeface="微软雅黑"/>
                  <a:ea typeface="微软雅黑"/>
                  <a:cs typeface="微软雅黑"/>
                </a:rPr>
                <a:t>介绍</a:t>
              </a:r>
              <a:endParaRPr kumimoji="1" lang="zh-CN" altLang="en-US" sz="1400" b="1" dirty="0">
                <a:solidFill>
                  <a:srgbClr val="000000"/>
                </a:solidFill>
                <a:latin typeface="微软雅黑"/>
                <a:ea typeface="微软雅黑"/>
                <a:cs typeface="微软雅黑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1157349" y="2975807"/>
              <a:ext cx="3207766" cy="494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40000"/>
                </a:lnSpc>
              </a:pPr>
              <a:r>
                <a:rPr kumimoji="1" lang="zh-CN" altLang="en-US" sz="1400" b="1" dirty="0" smtClean="0">
                  <a:latin typeface="微软雅黑"/>
                  <a:ea typeface="微软雅黑"/>
                  <a:cs typeface="微软雅黑"/>
                </a:rPr>
                <a:t>数据平台组提供的服务</a:t>
              </a:r>
              <a:endParaRPr kumimoji="1" lang="zh-CN" altLang="en-US" sz="1400" b="1" dirty="0">
                <a:latin typeface="微软雅黑"/>
                <a:ea typeface="微软雅黑"/>
                <a:cs typeface="微软雅黑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1157349" y="3603860"/>
              <a:ext cx="3207766" cy="494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40000"/>
                </a:lnSpc>
              </a:pPr>
              <a:r>
                <a:rPr kumimoji="1" lang="zh-CN" altLang="en-US" sz="1400" b="1" dirty="0" smtClean="0">
                  <a:solidFill>
                    <a:srgbClr val="000000"/>
                  </a:solidFill>
                  <a:latin typeface="微软雅黑"/>
                  <a:ea typeface="微软雅黑"/>
                  <a:cs typeface="微软雅黑"/>
                </a:rPr>
                <a:t>未来规划</a:t>
              </a:r>
              <a:endParaRPr kumimoji="1" lang="zh-CN" altLang="en-US" sz="1400" b="1" dirty="0">
                <a:solidFill>
                  <a:srgbClr val="000000"/>
                </a:solidFill>
                <a:latin typeface="微软雅黑"/>
                <a:ea typeface="微软雅黑"/>
                <a:cs typeface="微软雅黑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654364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切图_0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06" y="184787"/>
            <a:ext cx="2740859" cy="411425"/>
          </a:xfrm>
          <a:prstGeom prst="rect">
            <a:avLst/>
          </a:prstGeom>
        </p:spPr>
      </p:pic>
      <p:pic>
        <p:nvPicPr>
          <p:cNvPr id="13" name="图片 12" descr="未标题-1_0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493" y="277918"/>
            <a:ext cx="251996" cy="218839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521864" y="196108"/>
            <a:ext cx="2201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微软雅黑"/>
                <a:ea typeface="微软雅黑"/>
                <a:cs typeface="微软雅黑"/>
              </a:rPr>
              <a:t>Hue </a:t>
            </a:r>
            <a:r>
              <a:rPr kumimoji="1" lang="zh-CN" altLang="en-US" dirty="0">
                <a:latin typeface="微软雅黑"/>
                <a:ea typeface="微软雅黑"/>
                <a:cs typeface="微软雅黑"/>
              </a:rPr>
              <a:t>功能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587893" y="853848"/>
            <a:ext cx="7988840" cy="10187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en-US" altLang="zh-CN" sz="1400" dirty="0">
                <a:solidFill>
                  <a:srgbClr val="000000"/>
                </a:solidFill>
                <a:latin typeface="+mn-ea"/>
              </a:rPr>
              <a:t>6</a:t>
            </a:r>
            <a:r>
              <a:rPr lang="en-US" altLang="zh-CN" sz="1400" dirty="0" smtClean="0">
                <a:solidFill>
                  <a:srgbClr val="000000"/>
                </a:solidFill>
                <a:latin typeface="+mn-ea"/>
              </a:rPr>
              <a:t>. </a:t>
            </a:r>
            <a:r>
              <a:rPr lang="en-US" altLang="zh-CN" sz="1400" dirty="0" err="1" smtClean="0">
                <a:solidFill>
                  <a:srgbClr val="000000"/>
                </a:solidFill>
                <a:latin typeface="+mn-ea"/>
              </a:rPr>
              <a:t>Metastore</a:t>
            </a:r>
            <a:r>
              <a:rPr lang="zh-CN" altLang="en-US" sz="1400" dirty="0" smtClean="0">
                <a:solidFill>
                  <a:srgbClr val="000000"/>
                </a:solidFill>
                <a:latin typeface="+mn-ea"/>
              </a:rPr>
              <a:t>界面</a:t>
            </a:r>
            <a:endParaRPr lang="en-US" altLang="zh-CN" sz="1400" dirty="0" smtClean="0">
              <a:solidFill>
                <a:srgbClr val="000000"/>
              </a:solidFill>
              <a:latin typeface="+mn-ea"/>
            </a:endParaRPr>
          </a:p>
          <a:p>
            <a:pPr>
              <a:defRPr/>
            </a:pPr>
            <a:r>
              <a:rPr kumimoji="1" lang="zh-CN" altLang="en-US" sz="1400" dirty="0" smtClean="0"/>
              <a:t>保存</a:t>
            </a:r>
            <a:r>
              <a:rPr kumimoji="1" lang="zh-CN" altLang="en-US" sz="1400" dirty="0"/>
              <a:t>着</a:t>
            </a:r>
            <a:r>
              <a:rPr kumimoji="1" lang="en-US" altLang="zh-CN" sz="1400" dirty="0"/>
              <a:t>hive</a:t>
            </a:r>
            <a:r>
              <a:rPr kumimoji="1" lang="zh-CN" altLang="en-US" sz="1400" dirty="0"/>
              <a:t>的元数据，包括</a:t>
            </a:r>
            <a:r>
              <a:rPr kumimoji="1" lang="en-US" altLang="zh-CN" sz="1400" dirty="0"/>
              <a:t>hive </a:t>
            </a:r>
            <a:r>
              <a:rPr kumimoji="1" lang="zh-CN" altLang="en-US" sz="1400" dirty="0"/>
              <a:t>表的列信息、分区信息、采样数据、详细</a:t>
            </a:r>
            <a:r>
              <a:rPr kumimoji="1" lang="zh-CN" altLang="en-US" sz="1400" dirty="0" smtClean="0"/>
              <a:t>属性</a:t>
            </a:r>
            <a:endParaRPr kumimoji="1" lang="en-US" altLang="zh-CN" sz="1400" dirty="0" smtClean="0"/>
          </a:p>
          <a:p>
            <a:pPr>
              <a:defRPr/>
            </a:pPr>
            <a:endParaRPr kumimoji="1" lang="en-US" altLang="zh-CN" sz="1400" dirty="0" smtClean="0"/>
          </a:p>
          <a:p>
            <a:pPr>
              <a:defRPr/>
            </a:pPr>
            <a:r>
              <a:rPr kumimoji="1" lang="zh-CN" altLang="en-US" sz="1400" dirty="0" smtClean="0"/>
              <a:t>详细属性</a:t>
            </a:r>
            <a:endParaRPr kumimoji="1" lang="en-US" altLang="zh-CN" sz="14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809091"/>
            <a:ext cx="9144000" cy="2789587"/>
          </a:xfrm>
          <a:prstGeom prst="rect">
            <a:avLst/>
          </a:prstGeom>
        </p:spPr>
      </p:pic>
      <p:graphicFrame>
        <p:nvGraphicFramePr>
          <p:cNvPr id="9" name="表格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6369768"/>
              </p:ext>
            </p:extLst>
          </p:nvPr>
        </p:nvGraphicFramePr>
        <p:xfrm>
          <a:off x="150635" y="2401253"/>
          <a:ext cx="2062793" cy="1073103"/>
        </p:xfrm>
        <a:graphic>
          <a:graphicData uri="http://schemas.openxmlformats.org/drawingml/2006/table">
            <a:tbl>
              <a:tblPr/>
              <a:tblGrid>
                <a:gridCol w="2062793"/>
              </a:tblGrid>
              <a:tr h="1073103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mpd="sng">
                      <a:solidFill>
                        <a:srgbClr val="FF0000"/>
                      </a:solidFill>
                      <a:prstDash val="solid"/>
                    </a:lnL>
                    <a:lnR w="12700" cmpd="sng">
                      <a:solidFill>
                        <a:srgbClr val="FF0000"/>
                      </a:solidFill>
                      <a:prstDash val="solid"/>
                    </a:lnR>
                    <a:lnT w="12700" cmpd="sng">
                      <a:solidFill>
                        <a:srgbClr val="FF0000"/>
                      </a:solidFill>
                      <a:prstDash val="solid"/>
                    </a:lnT>
                    <a:lnB w="12700" cmpd="sng">
                      <a:solidFill>
                        <a:srgbClr val="FF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cxnSp>
        <p:nvCxnSpPr>
          <p:cNvPr id="10" name="直线箭头连接符 9"/>
          <p:cNvCxnSpPr/>
          <p:nvPr/>
        </p:nvCxnSpPr>
        <p:spPr>
          <a:xfrm flipV="1">
            <a:off x="1191922" y="1616019"/>
            <a:ext cx="0" cy="785234"/>
          </a:xfrm>
          <a:prstGeom prst="straightConnector1">
            <a:avLst/>
          </a:prstGeom>
          <a:ln w="12700" cmpd="sng">
            <a:solidFill>
              <a:srgbClr val="E9190C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576090" y="1369798"/>
            <a:ext cx="1231664" cy="2462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en-US" sz="1000" dirty="0" err="1" smtClean="0"/>
              <a:t>查看hdfs上的数据</a:t>
            </a:r>
            <a:endParaRPr kumimoji="1" lang="zh-CN" altLang="en-US" sz="1000" dirty="0"/>
          </a:p>
        </p:txBody>
      </p:sp>
    </p:spTree>
    <p:extLst>
      <p:ext uri="{BB962C8B-B14F-4D97-AF65-F5344CB8AC3E}">
        <p14:creationId xmlns:p14="http://schemas.microsoft.com/office/powerpoint/2010/main" val="887868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1" animBg="1"/>
      <p:bldP spid="11" grpId="2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切图_0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06" y="184787"/>
            <a:ext cx="2740859" cy="411425"/>
          </a:xfrm>
          <a:prstGeom prst="rect">
            <a:avLst/>
          </a:prstGeom>
        </p:spPr>
      </p:pic>
      <p:pic>
        <p:nvPicPr>
          <p:cNvPr id="13" name="图片 12" descr="未标题-1_0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493" y="277918"/>
            <a:ext cx="251996" cy="218839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521864" y="196108"/>
            <a:ext cx="2201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微软雅黑"/>
                <a:ea typeface="微软雅黑"/>
                <a:cs typeface="微软雅黑"/>
              </a:rPr>
              <a:t>Hue </a:t>
            </a:r>
            <a:r>
              <a:rPr kumimoji="1" lang="zh-CN" altLang="en-US" dirty="0">
                <a:latin typeface="微软雅黑"/>
                <a:ea typeface="微软雅黑"/>
                <a:cs typeface="微软雅黑"/>
              </a:rPr>
              <a:t>功能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587893" y="853848"/>
            <a:ext cx="7988840" cy="361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en-US" altLang="zh-CN" sz="1400" dirty="0" smtClean="0">
                <a:solidFill>
                  <a:srgbClr val="000000"/>
                </a:solidFill>
                <a:latin typeface="+mn-ea"/>
              </a:rPr>
              <a:t>7. Hive</a:t>
            </a:r>
            <a:r>
              <a:rPr lang="zh-CN" altLang="en-US" sz="1400" dirty="0" smtClean="0">
                <a:solidFill>
                  <a:srgbClr val="000000"/>
                </a:solidFill>
                <a:latin typeface="+mn-ea"/>
              </a:rPr>
              <a:t>查询界面</a:t>
            </a:r>
            <a:endParaRPr lang="en-US" altLang="zh-CN" sz="1400" dirty="0" smtClean="0">
              <a:solidFill>
                <a:srgbClr val="000000"/>
              </a:solidFill>
              <a:latin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302658"/>
            <a:ext cx="9144000" cy="3503716"/>
          </a:xfrm>
          <a:prstGeom prst="rect">
            <a:avLst/>
          </a:prstGeom>
        </p:spPr>
      </p:pic>
      <p:graphicFrame>
        <p:nvGraphicFramePr>
          <p:cNvPr id="15" name="表格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142876"/>
              </p:ext>
            </p:extLst>
          </p:nvPr>
        </p:nvGraphicFramePr>
        <p:xfrm>
          <a:off x="1950369" y="2086428"/>
          <a:ext cx="6785417" cy="662216"/>
        </p:xfrm>
        <a:graphic>
          <a:graphicData uri="http://schemas.openxmlformats.org/drawingml/2006/table">
            <a:tbl>
              <a:tblPr/>
              <a:tblGrid>
                <a:gridCol w="6785417"/>
              </a:tblGrid>
              <a:tr h="662216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mpd="sng">
                      <a:solidFill>
                        <a:srgbClr val="FF0000"/>
                      </a:solidFill>
                      <a:prstDash val="solid"/>
                    </a:lnL>
                    <a:lnR w="12700" cmpd="sng">
                      <a:solidFill>
                        <a:srgbClr val="FF0000"/>
                      </a:solidFill>
                      <a:prstDash val="solid"/>
                    </a:lnR>
                    <a:lnT w="12700" cmpd="sng">
                      <a:solidFill>
                        <a:srgbClr val="FF0000"/>
                      </a:solidFill>
                      <a:prstDash val="solid"/>
                    </a:lnT>
                    <a:lnB w="12700" cmpd="sng">
                      <a:solidFill>
                        <a:srgbClr val="FF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>
        <p:nvGraphicFramePr>
          <p:cNvPr id="16" name="表格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608607"/>
              </p:ext>
            </p:extLst>
          </p:nvPr>
        </p:nvGraphicFramePr>
        <p:xfrm>
          <a:off x="1758968" y="2789284"/>
          <a:ext cx="445390" cy="365760"/>
        </p:xfrm>
        <a:graphic>
          <a:graphicData uri="http://schemas.openxmlformats.org/drawingml/2006/table">
            <a:tbl>
              <a:tblPr/>
              <a:tblGrid>
                <a:gridCol w="445390"/>
              </a:tblGrid>
              <a:tr h="15240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mpd="sng">
                      <a:solidFill>
                        <a:srgbClr val="FF0000"/>
                      </a:solidFill>
                      <a:prstDash val="solid"/>
                    </a:lnL>
                    <a:lnR w="12700" cmpd="sng">
                      <a:solidFill>
                        <a:srgbClr val="FF0000"/>
                      </a:solidFill>
                      <a:prstDash val="solid"/>
                    </a:lnR>
                    <a:lnT w="12700" cmpd="sng">
                      <a:solidFill>
                        <a:srgbClr val="FF0000"/>
                      </a:solidFill>
                      <a:prstDash val="solid"/>
                    </a:lnT>
                    <a:lnB w="12700" cmpd="sng">
                      <a:solidFill>
                        <a:srgbClr val="FF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>
        <p:nvGraphicFramePr>
          <p:cNvPr id="17" name="表格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8161468"/>
              </p:ext>
            </p:extLst>
          </p:nvPr>
        </p:nvGraphicFramePr>
        <p:xfrm>
          <a:off x="2249713" y="2791826"/>
          <a:ext cx="445390" cy="365760"/>
        </p:xfrm>
        <a:graphic>
          <a:graphicData uri="http://schemas.openxmlformats.org/drawingml/2006/table">
            <a:tbl>
              <a:tblPr/>
              <a:tblGrid>
                <a:gridCol w="445390"/>
              </a:tblGrid>
              <a:tr h="15240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mpd="sng">
                      <a:solidFill>
                        <a:srgbClr val="FF0000"/>
                      </a:solidFill>
                      <a:prstDash val="solid"/>
                    </a:lnL>
                    <a:lnR w="12700" cmpd="sng">
                      <a:solidFill>
                        <a:srgbClr val="FF0000"/>
                      </a:solidFill>
                      <a:prstDash val="solid"/>
                    </a:lnR>
                    <a:lnT w="12700" cmpd="sng">
                      <a:solidFill>
                        <a:srgbClr val="FF0000"/>
                      </a:solidFill>
                      <a:prstDash val="solid"/>
                    </a:lnT>
                    <a:lnB w="12700" cmpd="sng">
                      <a:solidFill>
                        <a:srgbClr val="FF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>
        <p:nvGraphicFramePr>
          <p:cNvPr id="18" name="表格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8687209"/>
              </p:ext>
            </p:extLst>
          </p:nvPr>
        </p:nvGraphicFramePr>
        <p:xfrm>
          <a:off x="2737553" y="2787839"/>
          <a:ext cx="445390" cy="365760"/>
        </p:xfrm>
        <a:graphic>
          <a:graphicData uri="http://schemas.openxmlformats.org/drawingml/2006/table">
            <a:tbl>
              <a:tblPr/>
              <a:tblGrid>
                <a:gridCol w="445390"/>
              </a:tblGrid>
              <a:tr h="15240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mpd="sng">
                      <a:solidFill>
                        <a:srgbClr val="FF0000"/>
                      </a:solidFill>
                      <a:prstDash val="solid"/>
                    </a:lnL>
                    <a:lnR w="12700" cmpd="sng">
                      <a:solidFill>
                        <a:srgbClr val="FF0000"/>
                      </a:solidFill>
                      <a:prstDash val="solid"/>
                    </a:lnR>
                    <a:lnT w="12700" cmpd="sng">
                      <a:solidFill>
                        <a:srgbClr val="FF0000"/>
                      </a:solidFill>
                      <a:prstDash val="solid"/>
                    </a:lnT>
                    <a:lnB w="12700" cmpd="sng">
                      <a:solidFill>
                        <a:srgbClr val="FF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299987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切图_0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06" y="184787"/>
            <a:ext cx="2740859" cy="411425"/>
          </a:xfrm>
          <a:prstGeom prst="rect">
            <a:avLst/>
          </a:prstGeom>
        </p:spPr>
      </p:pic>
      <p:pic>
        <p:nvPicPr>
          <p:cNvPr id="13" name="图片 12" descr="未标题-1_0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493" y="277918"/>
            <a:ext cx="251996" cy="218839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521864" y="196108"/>
            <a:ext cx="2201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微软雅黑"/>
                <a:ea typeface="微软雅黑"/>
                <a:cs typeface="微软雅黑"/>
              </a:rPr>
              <a:t>Hue </a:t>
            </a:r>
            <a:r>
              <a:rPr kumimoji="1" lang="zh-CN" altLang="en-US" dirty="0">
                <a:latin typeface="微软雅黑"/>
                <a:ea typeface="微软雅黑"/>
                <a:cs typeface="微软雅黑"/>
              </a:rPr>
              <a:t>功能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587893" y="853848"/>
            <a:ext cx="7988840" cy="361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en-US" altLang="zh-CN" sz="1400" dirty="0" smtClean="0">
                <a:solidFill>
                  <a:srgbClr val="000000"/>
                </a:solidFill>
                <a:latin typeface="+mn-ea"/>
              </a:rPr>
              <a:t>7. Hive</a:t>
            </a:r>
            <a:r>
              <a:rPr lang="zh-CN" altLang="en-US" sz="1400" dirty="0" smtClean="0">
                <a:solidFill>
                  <a:srgbClr val="000000"/>
                </a:solidFill>
                <a:latin typeface="+mn-ea"/>
              </a:rPr>
              <a:t>查询界面</a:t>
            </a:r>
            <a:endParaRPr lang="en-US" altLang="zh-CN" sz="1400" dirty="0" smtClean="0">
              <a:solidFill>
                <a:srgbClr val="000000"/>
              </a:solidFill>
              <a:latin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304471"/>
            <a:ext cx="9144000" cy="2541765"/>
          </a:xfrm>
          <a:prstGeom prst="rect">
            <a:avLst/>
          </a:prstGeom>
        </p:spPr>
      </p:pic>
      <p:graphicFrame>
        <p:nvGraphicFramePr>
          <p:cNvPr id="9" name="表格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1419257"/>
              </p:ext>
            </p:extLst>
          </p:nvPr>
        </p:nvGraphicFramePr>
        <p:xfrm>
          <a:off x="212793" y="2957285"/>
          <a:ext cx="531063" cy="365760"/>
        </p:xfrm>
        <a:graphic>
          <a:graphicData uri="http://schemas.openxmlformats.org/drawingml/2006/table">
            <a:tbl>
              <a:tblPr/>
              <a:tblGrid>
                <a:gridCol w="531063"/>
              </a:tblGrid>
              <a:tr h="288473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mpd="sng">
                      <a:solidFill>
                        <a:srgbClr val="FF0000"/>
                      </a:solidFill>
                      <a:prstDash val="solid"/>
                    </a:lnL>
                    <a:lnR w="12700" cmpd="sng">
                      <a:solidFill>
                        <a:srgbClr val="FF0000"/>
                      </a:solidFill>
                      <a:prstDash val="solid"/>
                    </a:lnR>
                    <a:lnT w="12700" cmpd="sng">
                      <a:solidFill>
                        <a:srgbClr val="FF0000"/>
                      </a:solidFill>
                      <a:prstDash val="solid"/>
                    </a:lnT>
                    <a:lnB w="12700" cmpd="sng">
                      <a:solidFill>
                        <a:srgbClr val="FF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204209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切图_0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06" y="184787"/>
            <a:ext cx="2740859" cy="411425"/>
          </a:xfrm>
          <a:prstGeom prst="rect">
            <a:avLst/>
          </a:prstGeom>
        </p:spPr>
      </p:pic>
      <p:pic>
        <p:nvPicPr>
          <p:cNvPr id="13" name="图片 12" descr="未标题-1_0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493" y="277918"/>
            <a:ext cx="251996" cy="218839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521864" y="196108"/>
            <a:ext cx="2201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微软雅黑"/>
                <a:ea typeface="微软雅黑"/>
                <a:cs typeface="微软雅黑"/>
              </a:rPr>
              <a:t>Hue </a:t>
            </a:r>
            <a:r>
              <a:rPr kumimoji="1" lang="zh-CN" altLang="en-US" dirty="0">
                <a:latin typeface="微软雅黑"/>
                <a:ea typeface="微软雅黑"/>
                <a:cs typeface="微软雅黑"/>
              </a:rPr>
              <a:t>功能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587893" y="853848"/>
            <a:ext cx="7988840" cy="361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en-US" altLang="zh-CN" sz="1400" dirty="0" smtClean="0">
                <a:solidFill>
                  <a:srgbClr val="000000"/>
                </a:solidFill>
                <a:latin typeface="+mn-ea"/>
              </a:rPr>
              <a:t>7. Hive</a:t>
            </a:r>
            <a:r>
              <a:rPr lang="zh-CN" altLang="en-US" sz="1400" dirty="0" smtClean="0">
                <a:solidFill>
                  <a:srgbClr val="000000"/>
                </a:solidFill>
                <a:latin typeface="+mn-ea"/>
              </a:rPr>
              <a:t>查询界面</a:t>
            </a:r>
            <a:endParaRPr lang="en-US" altLang="zh-CN" sz="1400" dirty="0" smtClean="0">
              <a:solidFill>
                <a:srgbClr val="000000"/>
              </a:solidFill>
              <a:latin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288053"/>
            <a:ext cx="9144000" cy="3564826"/>
          </a:xfrm>
          <a:prstGeom prst="rect">
            <a:avLst/>
          </a:prstGeom>
        </p:spPr>
      </p:pic>
      <p:graphicFrame>
        <p:nvGraphicFramePr>
          <p:cNvPr id="9" name="表格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3287609"/>
              </p:ext>
            </p:extLst>
          </p:nvPr>
        </p:nvGraphicFramePr>
        <p:xfrm>
          <a:off x="1718651" y="3020784"/>
          <a:ext cx="531063" cy="365760"/>
        </p:xfrm>
        <a:graphic>
          <a:graphicData uri="http://schemas.openxmlformats.org/drawingml/2006/table">
            <a:tbl>
              <a:tblPr/>
              <a:tblGrid>
                <a:gridCol w="531063"/>
              </a:tblGrid>
              <a:tr h="320402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mpd="sng">
                      <a:solidFill>
                        <a:srgbClr val="FF0000"/>
                      </a:solidFill>
                      <a:prstDash val="solid"/>
                    </a:lnL>
                    <a:lnR w="12700" cmpd="sng">
                      <a:solidFill>
                        <a:srgbClr val="FF0000"/>
                      </a:solidFill>
                      <a:prstDash val="solid"/>
                    </a:lnR>
                    <a:lnT w="12700" cmpd="sng">
                      <a:solidFill>
                        <a:srgbClr val="FF0000"/>
                      </a:solidFill>
                      <a:prstDash val="solid"/>
                    </a:lnT>
                    <a:lnB w="12700" cmpd="sng">
                      <a:solidFill>
                        <a:srgbClr val="FF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>
        <p:nvGraphicFramePr>
          <p:cNvPr id="10" name="表格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3683996"/>
              </p:ext>
            </p:extLst>
          </p:nvPr>
        </p:nvGraphicFramePr>
        <p:xfrm>
          <a:off x="1709580" y="1839685"/>
          <a:ext cx="417931" cy="365760"/>
        </p:xfrm>
        <a:graphic>
          <a:graphicData uri="http://schemas.openxmlformats.org/drawingml/2006/table">
            <a:tbl>
              <a:tblPr/>
              <a:tblGrid>
                <a:gridCol w="417931"/>
              </a:tblGrid>
              <a:tr h="320402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mpd="sng">
                      <a:solidFill>
                        <a:srgbClr val="FF0000"/>
                      </a:solidFill>
                      <a:prstDash val="solid"/>
                    </a:lnL>
                    <a:lnR w="12700" cmpd="sng">
                      <a:solidFill>
                        <a:srgbClr val="FF0000"/>
                      </a:solidFill>
                      <a:prstDash val="solid"/>
                    </a:lnR>
                    <a:lnT w="12700" cmpd="sng">
                      <a:solidFill>
                        <a:srgbClr val="FF0000"/>
                      </a:solidFill>
                      <a:prstDash val="solid"/>
                    </a:lnT>
                    <a:lnB w="12700" cmpd="sng">
                      <a:solidFill>
                        <a:srgbClr val="FF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>
        <p:nvGraphicFramePr>
          <p:cNvPr id="11" name="表格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2467958"/>
              </p:ext>
            </p:extLst>
          </p:nvPr>
        </p:nvGraphicFramePr>
        <p:xfrm>
          <a:off x="2177146" y="1836057"/>
          <a:ext cx="725711" cy="365760"/>
        </p:xfrm>
        <a:graphic>
          <a:graphicData uri="http://schemas.openxmlformats.org/drawingml/2006/table">
            <a:tbl>
              <a:tblPr/>
              <a:tblGrid>
                <a:gridCol w="725711"/>
              </a:tblGrid>
              <a:tr h="320402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mpd="sng">
                      <a:solidFill>
                        <a:srgbClr val="FF0000"/>
                      </a:solidFill>
                      <a:prstDash val="solid"/>
                    </a:lnL>
                    <a:lnR w="12700" cmpd="sng">
                      <a:solidFill>
                        <a:srgbClr val="FF0000"/>
                      </a:solidFill>
                      <a:prstDash val="solid"/>
                    </a:lnR>
                    <a:lnT w="12700" cmpd="sng">
                      <a:solidFill>
                        <a:srgbClr val="FF0000"/>
                      </a:solidFill>
                      <a:prstDash val="solid"/>
                    </a:lnT>
                    <a:lnB w="12700" cmpd="sng">
                      <a:solidFill>
                        <a:srgbClr val="FF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cxnSp>
        <p:nvCxnSpPr>
          <p:cNvPr id="15" name="直线箭头连接符 14"/>
          <p:cNvCxnSpPr/>
          <p:nvPr/>
        </p:nvCxnSpPr>
        <p:spPr>
          <a:xfrm flipV="1">
            <a:off x="1962993" y="1288053"/>
            <a:ext cx="0" cy="551632"/>
          </a:xfrm>
          <a:prstGeom prst="straightConnector1">
            <a:avLst/>
          </a:prstGeom>
          <a:ln w="12700" cmpd="sng">
            <a:solidFill>
              <a:srgbClr val="E9190C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1618172" y="1087998"/>
            <a:ext cx="758539" cy="2462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zh-CN" altLang="en-US" sz="1000" dirty="0" smtClean="0"/>
              <a:t>查询名字</a:t>
            </a:r>
            <a:endParaRPr kumimoji="1" lang="zh-CN" altLang="en-US" sz="1000" dirty="0"/>
          </a:p>
        </p:txBody>
      </p:sp>
      <p:cxnSp>
        <p:nvCxnSpPr>
          <p:cNvPr id="17" name="直线箭头连接符 16"/>
          <p:cNvCxnSpPr/>
          <p:nvPr/>
        </p:nvCxnSpPr>
        <p:spPr>
          <a:xfrm flipV="1">
            <a:off x="2532679" y="1288053"/>
            <a:ext cx="0" cy="551632"/>
          </a:xfrm>
          <a:prstGeom prst="straightConnector1">
            <a:avLst/>
          </a:prstGeom>
          <a:ln w="12700" cmpd="sng">
            <a:solidFill>
              <a:srgbClr val="E9190C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2492822" y="1085610"/>
            <a:ext cx="758539" cy="2462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en-US" sz="1000" dirty="0" smtClean="0"/>
              <a:t>查询描述</a:t>
            </a:r>
            <a:endParaRPr kumimoji="1" lang="zh-CN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0204209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  <p:bldP spid="18" grpId="0" animBg="1"/>
      <p:bldP spid="18" grpId="1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切图_0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06" y="184787"/>
            <a:ext cx="2740859" cy="411425"/>
          </a:xfrm>
          <a:prstGeom prst="rect">
            <a:avLst/>
          </a:prstGeom>
        </p:spPr>
      </p:pic>
      <p:pic>
        <p:nvPicPr>
          <p:cNvPr id="13" name="图片 12" descr="未标题-1_0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493" y="277918"/>
            <a:ext cx="251996" cy="218839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521864" y="196108"/>
            <a:ext cx="2201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微软雅黑"/>
                <a:ea typeface="微软雅黑"/>
                <a:cs typeface="微软雅黑"/>
              </a:rPr>
              <a:t>Hue </a:t>
            </a:r>
            <a:r>
              <a:rPr kumimoji="1" lang="zh-CN" altLang="en-US" dirty="0">
                <a:latin typeface="微软雅黑"/>
                <a:ea typeface="微软雅黑"/>
                <a:cs typeface="微软雅黑"/>
              </a:rPr>
              <a:t>功能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587893" y="853848"/>
            <a:ext cx="7988840" cy="361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en-US" altLang="zh-CN" sz="1400" dirty="0" smtClean="0">
                <a:solidFill>
                  <a:srgbClr val="000000"/>
                </a:solidFill>
                <a:latin typeface="+mn-ea"/>
              </a:rPr>
              <a:t>7. Hive</a:t>
            </a:r>
            <a:r>
              <a:rPr lang="zh-CN" altLang="en-US" sz="1400" dirty="0" smtClean="0">
                <a:solidFill>
                  <a:srgbClr val="000000"/>
                </a:solidFill>
                <a:latin typeface="+mn-ea"/>
              </a:rPr>
              <a:t>查询界面</a:t>
            </a:r>
            <a:endParaRPr lang="en-US" altLang="zh-CN" sz="1400" dirty="0" smtClean="0">
              <a:solidFill>
                <a:srgbClr val="000000"/>
              </a:solidFill>
              <a:latin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413329"/>
            <a:ext cx="9144000" cy="2287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4209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切图_0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06" y="184787"/>
            <a:ext cx="2740859" cy="411425"/>
          </a:xfrm>
          <a:prstGeom prst="rect">
            <a:avLst/>
          </a:prstGeom>
        </p:spPr>
      </p:pic>
      <p:pic>
        <p:nvPicPr>
          <p:cNvPr id="13" name="图片 12" descr="未标题-1_0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493" y="277918"/>
            <a:ext cx="251996" cy="218839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521864" y="196108"/>
            <a:ext cx="2201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微软雅黑"/>
                <a:ea typeface="微软雅黑"/>
                <a:cs typeface="微软雅黑"/>
              </a:rPr>
              <a:t>Hue </a:t>
            </a:r>
            <a:r>
              <a:rPr kumimoji="1" lang="zh-CN" altLang="en-US" dirty="0">
                <a:latin typeface="微软雅黑"/>
                <a:ea typeface="微软雅黑"/>
                <a:cs typeface="微软雅黑"/>
              </a:rPr>
              <a:t>功能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587893" y="853848"/>
            <a:ext cx="7988840" cy="361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en-US" altLang="zh-CN" sz="1400" dirty="0" smtClean="0">
                <a:solidFill>
                  <a:srgbClr val="000000"/>
                </a:solidFill>
                <a:latin typeface="+mn-ea"/>
              </a:rPr>
              <a:t>7. Hive</a:t>
            </a:r>
            <a:r>
              <a:rPr lang="zh-CN" altLang="en-US" sz="1400" dirty="0" smtClean="0">
                <a:solidFill>
                  <a:srgbClr val="000000"/>
                </a:solidFill>
                <a:latin typeface="+mn-ea"/>
              </a:rPr>
              <a:t>查询界面</a:t>
            </a:r>
            <a:r>
              <a:rPr lang="en-US" altLang="zh-CN" sz="1400" dirty="0" smtClean="0">
                <a:solidFill>
                  <a:srgbClr val="000000"/>
                </a:solidFill>
                <a:latin typeface="+mn-ea"/>
              </a:rPr>
              <a:t>（</a:t>
            </a:r>
            <a:r>
              <a:rPr lang="zh-CN" altLang="en-US" sz="1400" dirty="0" smtClean="0">
                <a:solidFill>
                  <a:srgbClr val="000000"/>
                </a:solidFill>
                <a:latin typeface="+mn-ea"/>
              </a:rPr>
              <a:t>下载功能最多下载</a:t>
            </a:r>
            <a:r>
              <a:rPr lang="en-US" altLang="zh-CN" sz="1400" dirty="0" smtClean="0">
                <a:solidFill>
                  <a:srgbClr val="000000"/>
                </a:solidFill>
                <a:latin typeface="+mn-ea"/>
              </a:rPr>
              <a:t>100w</a:t>
            </a:r>
            <a:r>
              <a:rPr lang="zh-CN" altLang="en-US" sz="1400" dirty="0" smtClean="0">
                <a:solidFill>
                  <a:srgbClr val="000000"/>
                </a:solidFill>
                <a:latin typeface="+mn-ea"/>
              </a:rPr>
              <a:t>行）</a:t>
            </a:r>
            <a:endParaRPr lang="en-US" altLang="zh-CN" sz="1400" dirty="0" smtClean="0">
              <a:solidFill>
                <a:srgbClr val="000000"/>
              </a:solidFill>
              <a:latin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215484"/>
            <a:ext cx="9144000" cy="3937107"/>
          </a:xfrm>
          <a:prstGeom prst="rect">
            <a:avLst/>
          </a:prstGeom>
        </p:spPr>
      </p:pic>
      <p:graphicFrame>
        <p:nvGraphicFramePr>
          <p:cNvPr id="10" name="表格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6068638"/>
              </p:ext>
            </p:extLst>
          </p:nvPr>
        </p:nvGraphicFramePr>
        <p:xfrm>
          <a:off x="8068652" y="3263900"/>
          <a:ext cx="417931" cy="365760"/>
        </p:xfrm>
        <a:graphic>
          <a:graphicData uri="http://schemas.openxmlformats.org/drawingml/2006/table">
            <a:tbl>
              <a:tblPr/>
              <a:tblGrid>
                <a:gridCol w="417931"/>
              </a:tblGrid>
              <a:tr h="320402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mpd="sng">
                      <a:solidFill>
                        <a:srgbClr val="FF0000"/>
                      </a:solidFill>
                      <a:prstDash val="solid"/>
                    </a:lnL>
                    <a:lnR w="12700" cmpd="sng">
                      <a:solidFill>
                        <a:srgbClr val="FF0000"/>
                      </a:solidFill>
                      <a:prstDash val="solid"/>
                    </a:lnR>
                    <a:lnT w="12700" cmpd="sng">
                      <a:solidFill>
                        <a:srgbClr val="FF0000"/>
                      </a:solidFill>
                      <a:prstDash val="solid"/>
                    </a:lnT>
                    <a:lnB w="12700" cmpd="sng">
                      <a:solidFill>
                        <a:srgbClr val="FF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>
        <p:nvGraphicFramePr>
          <p:cNvPr id="9" name="表格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824352"/>
              </p:ext>
            </p:extLst>
          </p:nvPr>
        </p:nvGraphicFramePr>
        <p:xfrm>
          <a:off x="4184267" y="3403601"/>
          <a:ext cx="417931" cy="365760"/>
        </p:xfrm>
        <a:graphic>
          <a:graphicData uri="http://schemas.openxmlformats.org/drawingml/2006/table">
            <a:tbl>
              <a:tblPr/>
              <a:tblGrid>
                <a:gridCol w="417931"/>
              </a:tblGrid>
              <a:tr h="320402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mpd="sng">
                      <a:solidFill>
                        <a:srgbClr val="FF0000"/>
                      </a:solidFill>
                      <a:prstDash val="solid"/>
                    </a:lnL>
                    <a:lnR w="12700" cmpd="sng">
                      <a:solidFill>
                        <a:srgbClr val="FF0000"/>
                      </a:solidFill>
                      <a:prstDash val="solid"/>
                    </a:lnR>
                    <a:lnT w="12700" cmpd="sng">
                      <a:solidFill>
                        <a:srgbClr val="FF0000"/>
                      </a:solidFill>
                      <a:prstDash val="solid"/>
                    </a:lnT>
                    <a:lnB w="12700" cmpd="sng">
                      <a:solidFill>
                        <a:srgbClr val="FF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257452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切图_0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06" y="184787"/>
            <a:ext cx="2740859" cy="411425"/>
          </a:xfrm>
          <a:prstGeom prst="rect">
            <a:avLst/>
          </a:prstGeom>
        </p:spPr>
      </p:pic>
      <p:pic>
        <p:nvPicPr>
          <p:cNvPr id="13" name="图片 12" descr="未标题-1_0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493" y="277918"/>
            <a:ext cx="251996" cy="218839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521864" y="196108"/>
            <a:ext cx="2201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微软雅黑"/>
                <a:ea typeface="微软雅黑"/>
                <a:cs typeface="微软雅黑"/>
              </a:rPr>
              <a:t>Hue </a:t>
            </a:r>
            <a:r>
              <a:rPr kumimoji="1" lang="zh-CN" altLang="en-US" dirty="0">
                <a:latin typeface="微软雅黑"/>
                <a:ea typeface="微软雅黑"/>
                <a:cs typeface="微软雅黑"/>
              </a:rPr>
              <a:t>功能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587893" y="853848"/>
            <a:ext cx="7988840" cy="361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en-US" altLang="zh-CN" sz="1400" dirty="0" smtClean="0">
                <a:solidFill>
                  <a:srgbClr val="000000"/>
                </a:solidFill>
                <a:latin typeface="+mn-ea"/>
              </a:rPr>
              <a:t>7. Hive</a:t>
            </a:r>
            <a:r>
              <a:rPr lang="zh-CN" altLang="en-US" sz="1400" dirty="0" smtClean="0">
                <a:solidFill>
                  <a:srgbClr val="000000"/>
                </a:solidFill>
                <a:latin typeface="+mn-ea"/>
              </a:rPr>
              <a:t>查询界面</a:t>
            </a:r>
            <a:endParaRPr lang="en-US" altLang="zh-CN" sz="1400" dirty="0" smtClean="0">
              <a:solidFill>
                <a:srgbClr val="000000"/>
              </a:solidFill>
              <a:latin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360714"/>
            <a:ext cx="9144000" cy="3782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4209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切图_0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06" y="184787"/>
            <a:ext cx="2740859" cy="411425"/>
          </a:xfrm>
          <a:prstGeom prst="rect">
            <a:avLst/>
          </a:prstGeom>
        </p:spPr>
      </p:pic>
      <p:pic>
        <p:nvPicPr>
          <p:cNvPr id="13" name="图片 12" descr="未标题-1_0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493" y="277918"/>
            <a:ext cx="251996" cy="218839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521864" y="196108"/>
            <a:ext cx="2201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微软雅黑"/>
                <a:ea typeface="微软雅黑"/>
                <a:cs typeface="微软雅黑"/>
              </a:rPr>
              <a:t>Hue </a:t>
            </a:r>
            <a:r>
              <a:rPr kumimoji="1" lang="zh-CN" altLang="en-US" dirty="0" smtClean="0">
                <a:latin typeface="微软雅黑"/>
                <a:ea typeface="微软雅黑"/>
                <a:cs typeface="微软雅黑"/>
              </a:rPr>
              <a:t>快捷操作</a:t>
            </a:r>
            <a:r>
              <a:rPr kumimoji="1" lang="en-US" altLang="en-US" dirty="0" smtClean="0">
                <a:latin typeface="微软雅黑"/>
                <a:ea typeface="微软雅黑"/>
                <a:cs typeface="微软雅黑"/>
              </a:rPr>
              <a:t>演示</a:t>
            </a:r>
            <a:endParaRPr kumimoji="1" lang="zh-CN" altLang="en-US" dirty="0">
              <a:latin typeface="微软雅黑"/>
              <a:ea typeface="微软雅黑"/>
              <a:cs typeface="微软雅黑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374571" y="2878115"/>
            <a:ext cx="4884662" cy="361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en-US" altLang="zh-CN" sz="1400" dirty="0" smtClean="0">
                <a:solidFill>
                  <a:srgbClr val="000000"/>
                </a:solidFill>
                <a:latin typeface="+mn-ea"/>
                <a:hlinkClick r:id="rId5"/>
              </a:rPr>
              <a:t>http</a:t>
            </a:r>
            <a:r>
              <a:rPr lang="en-US" altLang="zh-CN" sz="1400" dirty="0">
                <a:solidFill>
                  <a:srgbClr val="000000"/>
                </a:solidFill>
                <a:latin typeface="+mn-ea"/>
                <a:hlinkClick r:id="rId5"/>
              </a:rPr>
              <a:t>://10.10.77.35:</a:t>
            </a:r>
            <a:r>
              <a:rPr lang="en-US" altLang="zh-CN" sz="1400" dirty="0" smtClean="0">
                <a:solidFill>
                  <a:srgbClr val="000000"/>
                </a:solidFill>
                <a:latin typeface="+mn-ea"/>
                <a:hlinkClick r:id="rId5"/>
              </a:rPr>
              <a:t>8888</a:t>
            </a:r>
            <a:r>
              <a:rPr lang="zh-CN" altLang="en-US" sz="1400" dirty="0" smtClean="0">
                <a:solidFill>
                  <a:srgbClr val="000000"/>
                </a:solidFill>
                <a:latin typeface="+mn-ea"/>
              </a:rPr>
              <a:t>    域名待续</a:t>
            </a:r>
            <a:endParaRPr lang="en-US" altLang="zh-CN" sz="1400" dirty="0" smtClean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387348" y="2878115"/>
            <a:ext cx="12571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Hue</a:t>
            </a:r>
            <a:r>
              <a:rPr kumimoji="1" lang="zh-CN" altLang="en-US" dirty="0" smtClean="0"/>
              <a:t>地址：</a:t>
            </a:r>
            <a:endParaRPr kumimoji="1"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387348" y="1587500"/>
            <a:ext cx="37112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zh-CN" altLang="en-US" dirty="0" smtClean="0"/>
              <a:t>双击左侧列表插入表名或列名</a:t>
            </a:r>
            <a:endParaRPr kumimoji="1" lang="en-US" altLang="zh-CN" dirty="0" smtClean="0"/>
          </a:p>
          <a:p>
            <a:endParaRPr kumimoji="1" lang="en-US" altLang="zh-CN" dirty="0" smtClean="0"/>
          </a:p>
          <a:p>
            <a:pPr marL="342900" indent="-342900">
              <a:buAutoNum type="arabicPeriod"/>
            </a:pPr>
            <a:r>
              <a:rPr kumimoji="1" lang="zh-CN" altLang="en-US" dirty="0" smtClean="0"/>
              <a:t>使用</a:t>
            </a:r>
            <a:r>
              <a:rPr kumimoji="1" lang="en-US" altLang="zh-CN" dirty="0" smtClean="0"/>
              <a:t>ctrl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+ space </a:t>
            </a:r>
            <a:r>
              <a:rPr kumimoji="1" lang="zh-CN" altLang="en-US" dirty="0" smtClean="0"/>
              <a:t>快捷键自动填充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324375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切图_0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06" y="184787"/>
            <a:ext cx="3305306" cy="411425"/>
          </a:xfrm>
          <a:prstGeom prst="rect">
            <a:avLst/>
          </a:prstGeom>
        </p:spPr>
      </p:pic>
      <p:pic>
        <p:nvPicPr>
          <p:cNvPr id="13" name="图片 12" descr="未标题-1_0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493" y="277918"/>
            <a:ext cx="251996" cy="218839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521863" y="196108"/>
            <a:ext cx="2852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微软雅黑"/>
                <a:ea typeface="微软雅黑"/>
                <a:cs typeface="微软雅黑"/>
              </a:rPr>
              <a:t>Hue </a:t>
            </a:r>
            <a:r>
              <a:rPr kumimoji="1" lang="zh-CN" altLang="en-US" dirty="0" smtClean="0">
                <a:latin typeface="微软雅黑"/>
                <a:ea typeface="微软雅黑"/>
                <a:cs typeface="微软雅黑"/>
              </a:rPr>
              <a:t>查询使用自定义数据</a:t>
            </a:r>
            <a:endParaRPr kumimoji="1" lang="zh-CN" altLang="en-US" dirty="0">
              <a:latin typeface="微软雅黑"/>
              <a:ea typeface="微软雅黑"/>
              <a:cs typeface="微软雅黑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015999" y="1432156"/>
            <a:ext cx="734785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上传配置文件到集群个人组目录 </a:t>
            </a:r>
            <a:r>
              <a:rPr lang="en-US" altLang="zh-TW" dirty="0"/>
              <a:t>/user/$group/</a:t>
            </a:r>
            <a:r>
              <a:rPr lang="en-US" altLang="zh-TW" dirty="0" err="1"/>
              <a:t>config_table</a:t>
            </a:r>
            <a:r>
              <a:rPr lang="en-US" altLang="zh-TW" dirty="0"/>
              <a:t>/filename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9414" y="2082800"/>
            <a:ext cx="2628900" cy="10922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119414" y="3356428"/>
            <a:ext cx="692694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select </a:t>
            </a:r>
            <a:r>
              <a:rPr kumimoji="1" lang="en-US" altLang="zh-CN" dirty="0" err="1" smtClean="0"/>
              <a:t>a.vid</a:t>
            </a:r>
            <a:r>
              <a:rPr kumimoji="1" lang="en-US" altLang="zh-CN" dirty="0" smtClean="0"/>
              <a:t> from </a:t>
            </a:r>
          </a:p>
          <a:p>
            <a:r>
              <a:rPr kumimoji="1" lang="en-US" altLang="zh-CN" dirty="0" smtClean="0"/>
              <a:t>(</a:t>
            </a:r>
            <a:r>
              <a:rPr kumimoji="1" lang="en-US" altLang="zh-CN" dirty="0" smtClean="0"/>
              <a:t>select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vid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from</a:t>
            </a:r>
            <a:r>
              <a:rPr kumimoji="1" lang="zh-CN" altLang="en-US" dirty="0" smtClean="0"/>
              <a:t> </a:t>
            </a:r>
            <a:r>
              <a:rPr kumimoji="1" lang="en-US" altLang="zh-CN" dirty="0" err="1" smtClean="0"/>
              <a:t>vvlog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where</a:t>
            </a:r>
            <a:r>
              <a:rPr kumimoji="1" lang="zh-CN" altLang="en-US" dirty="0" smtClean="0"/>
              <a:t> </a:t>
            </a:r>
            <a:r>
              <a:rPr kumimoji="1" lang="en-US" altLang="zh-CN" dirty="0" err="1" smtClean="0"/>
              <a:t>dt</a:t>
            </a:r>
            <a:r>
              <a:rPr kumimoji="1" lang="en-US" altLang="zh-CN" dirty="0" smtClean="0"/>
              <a:t>=20141223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and</a:t>
            </a:r>
            <a:r>
              <a:rPr kumimoji="1" lang="zh-CN" altLang="en-US" dirty="0" smtClean="0"/>
              <a:t> </a:t>
            </a:r>
            <a:r>
              <a:rPr kumimoji="1" lang="en-US" altLang="zh-CN" dirty="0" err="1" smtClean="0"/>
              <a:t>msg</a:t>
            </a:r>
            <a:r>
              <a:rPr kumimoji="1" lang="en-US" altLang="zh-CN" dirty="0" smtClean="0"/>
              <a:t>=‘</a:t>
            </a:r>
            <a:r>
              <a:rPr kumimoji="1" lang="en-US" altLang="zh-CN" dirty="0" err="1" smtClean="0"/>
              <a:t>playcount</a:t>
            </a:r>
            <a:r>
              <a:rPr kumimoji="1" lang="en-US" altLang="zh-CN" dirty="0" smtClean="0"/>
              <a:t>’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)a</a:t>
            </a:r>
          </a:p>
          <a:p>
            <a:r>
              <a:rPr kumimoji="1" lang="en-US" altLang="zh-CN" dirty="0"/>
              <a:t>j</a:t>
            </a:r>
            <a:r>
              <a:rPr kumimoji="1" lang="en-US" altLang="zh-CN" dirty="0" smtClean="0"/>
              <a:t>oin</a:t>
            </a:r>
          </a:p>
          <a:p>
            <a:r>
              <a:rPr kumimoji="1" lang="en-US" altLang="zh-CN" dirty="0"/>
              <a:t>(</a:t>
            </a:r>
            <a:r>
              <a:rPr kumimoji="1" lang="en-US" altLang="zh-CN" dirty="0" smtClean="0"/>
              <a:t>select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column1 from </a:t>
            </a:r>
            <a:r>
              <a:rPr kumimoji="1" lang="en-US" altLang="zh-CN" dirty="0" err="1" smtClean="0"/>
              <a:t>config_table</a:t>
            </a:r>
            <a:r>
              <a:rPr kumimoji="1" lang="en-US" altLang="zh-CN" dirty="0" smtClean="0"/>
              <a:t> where group=‘flash’)b</a:t>
            </a:r>
          </a:p>
          <a:p>
            <a:r>
              <a:rPr kumimoji="1" lang="en-US" altLang="zh-CN" dirty="0" smtClean="0"/>
              <a:t>on </a:t>
            </a:r>
            <a:r>
              <a:rPr kumimoji="1" lang="en-US" altLang="zh-CN" dirty="0" err="1" smtClean="0"/>
              <a:t>a.vid</a:t>
            </a:r>
            <a:r>
              <a:rPr kumimoji="1" lang="en-US" altLang="zh-CN" dirty="0" smtClean="0"/>
              <a:t>=b.column1</a:t>
            </a:r>
          </a:p>
        </p:txBody>
      </p:sp>
    </p:spTree>
    <p:extLst>
      <p:ext uri="{BB962C8B-B14F-4D97-AF65-F5344CB8AC3E}">
        <p14:creationId xmlns:p14="http://schemas.microsoft.com/office/powerpoint/2010/main" val="23579038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587893" y="853848"/>
            <a:ext cx="7988840" cy="361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kumimoji="1" lang="en-US" altLang="zh-CN" sz="1400" dirty="0" err="1" smtClean="0">
                <a:latin typeface="微软雅黑"/>
                <a:ea typeface="微软雅黑"/>
                <a:cs typeface="微软雅黑"/>
              </a:rPr>
              <a:t>Dm</a:t>
            </a:r>
            <a:r>
              <a:rPr kumimoji="1" lang="zh-CN" altLang="en-US" sz="1400" dirty="0" smtClean="0">
                <a:latin typeface="微软雅黑"/>
                <a:ea typeface="微软雅黑"/>
                <a:cs typeface="微软雅黑"/>
              </a:rPr>
              <a:t>组主要数据模型：</a:t>
            </a:r>
            <a:r>
              <a:rPr kumimoji="1" lang="en-US" altLang="zh-CN" sz="1050" dirty="0" smtClean="0">
                <a:latin typeface="微软雅黑"/>
                <a:ea typeface="微软雅黑"/>
                <a:cs typeface="微软雅黑"/>
              </a:rPr>
              <a:t>	</a:t>
            </a:r>
            <a:endParaRPr kumimoji="1" lang="zh-CN" altLang="en-US" sz="1050" dirty="0" smtClean="0">
              <a:latin typeface="微软雅黑"/>
              <a:ea typeface="微软雅黑"/>
              <a:cs typeface="微软雅黑"/>
            </a:endParaRPr>
          </a:p>
        </p:txBody>
      </p:sp>
      <p:pic>
        <p:nvPicPr>
          <p:cNvPr id="12" name="图片 11" descr="切图_0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06" y="184787"/>
            <a:ext cx="2740859" cy="411425"/>
          </a:xfrm>
          <a:prstGeom prst="rect">
            <a:avLst/>
          </a:prstGeom>
        </p:spPr>
      </p:pic>
      <p:pic>
        <p:nvPicPr>
          <p:cNvPr id="13" name="图片 12" descr="未标题-1_0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493" y="277918"/>
            <a:ext cx="251996" cy="218839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521864" y="196108"/>
            <a:ext cx="2517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latin typeface="微软雅黑"/>
                <a:ea typeface="微软雅黑"/>
                <a:cs typeface="微软雅黑"/>
              </a:rPr>
              <a:t>模型及</a:t>
            </a:r>
            <a:r>
              <a:rPr kumimoji="1" lang="en-US" altLang="zh-CN" dirty="0" smtClean="0">
                <a:latin typeface="微软雅黑"/>
                <a:ea typeface="微软雅黑"/>
                <a:cs typeface="微软雅黑"/>
              </a:rPr>
              <a:t>hive </a:t>
            </a:r>
            <a:r>
              <a:rPr kumimoji="1" lang="en-US" altLang="zh-CN" dirty="0" err="1" smtClean="0">
                <a:latin typeface="微软雅黑"/>
                <a:ea typeface="微软雅黑"/>
                <a:cs typeface="微软雅黑"/>
              </a:rPr>
              <a:t>sql</a:t>
            </a:r>
            <a:r>
              <a:rPr kumimoji="1" lang="en-US" altLang="zh-CN" dirty="0" smtClean="0">
                <a:latin typeface="微软雅黑"/>
                <a:ea typeface="微软雅黑"/>
                <a:cs typeface="微软雅黑"/>
              </a:rPr>
              <a:t> </a:t>
            </a:r>
            <a:r>
              <a:rPr kumimoji="1" lang="zh-CN" altLang="en-US" dirty="0" smtClean="0">
                <a:latin typeface="微软雅黑"/>
                <a:ea typeface="微软雅黑"/>
                <a:cs typeface="微软雅黑"/>
              </a:rPr>
              <a:t>介绍</a:t>
            </a:r>
            <a:endParaRPr kumimoji="1" lang="zh-CN" altLang="en-US" dirty="0">
              <a:latin typeface="微软雅黑"/>
              <a:ea typeface="微软雅黑"/>
              <a:cs typeface="微软雅黑"/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9935611"/>
              </p:ext>
            </p:extLst>
          </p:nvPr>
        </p:nvGraphicFramePr>
        <p:xfrm>
          <a:off x="587893" y="1973036"/>
          <a:ext cx="7901216" cy="1112520"/>
        </p:xfrm>
        <a:graphic>
          <a:graphicData uri="http://schemas.openxmlformats.org/drawingml/2006/table">
            <a:tbl>
              <a:tblPr firstRow="1" bandRow="1">
                <a:tableStyleId>{35758FB7-9AC5-4552-8A53-C91805E547FA}</a:tableStyleId>
              </a:tblPr>
              <a:tblGrid>
                <a:gridCol w="1196200"/>
                <a:gridCol w="2069517"/>
                <a:gridCol w="2127674"/>
                <a:gridCol w="2507825"/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en-US" dirty="0" smtClean="0"/>
                        <a:t>模型类型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Flash</a:t>
                      </a:r>
                      <a:r>
                        <a:rPr lang="zh-CN" altLang="en-US" dirty="0" smtClean="0"/>
                        <a:t>播放</a:t>
                      </a:r>
                      <a:r>
                        <a:rPr lang="en-US" altLang="zh-CN" dirty="0" err="1" smtClean="0"/>
                        <a:t>vv</a:t>
                      </a:r>
                      <a:r>
                        <a:rPr lang="zh-CN" altLang="en-US" dirty="0" smtClean="0"/>
                        <a:t>日志表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Flash</a:t>
                      </a:r>
                      <a:r>
                        <a:rPr lang="zh-CN" altLang="en-US" dirty="0" smtClean="0"/>
                        <a:t>播放</a:t>
                      </a:r>
                      <a:r>
                        <a:rPr lang="en-US" altLang="zh-CN" dirty="0" err="1" smtClean="0"/>
                        <a:t>pt</a:t>
                      </a:r>
                      <a:r>
                        <a:rPr lang="zh-CN" altLang="en-US" dirty="0" smtClean="0"/>
                        <a:t>日志表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页面</a:t>
                      </a:r>
                      <a:r>
                        <a:rPr lang="en-US" altLang="zh-CN" dirty="0" err="1" smtClean="0"/>
                        <a:t>pv</a:t>
                      </a:r>
                      <a:r>
                        <a:rPr lang="zh-CN" altLang="en-US" dirty="0" smtClean="0"/>
                        <a:t>日志表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小时模型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vvplaycount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vvplaytime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pvlog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天模型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vvlog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ptlog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pvlog_depth_rcfile</a:t>
                      </a:r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文本框 3"/>
          <p:cNvSpPr txBox="1"/>
          <p:nvPr/>
        </p:nvSpPr>
        <p:spPr>
          <a:xfrm>
            <a:off x="183493" y="3619499"/>
            <a:ext cx="90850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定制化的服务：广告、推荐、自媒体、站内推广、</a:t>
            </a:r>
            <a:r>
              <a:rPr kumimoji="1" lang="en-US" altLang="zh-CN" dirty="0" smtClean="0"/>
              <a:t>p2p</a:t>
            </a:r>
            <a:r>
              <a:rPr kumimoji="1" lang="zh-CN" altLang="en-US" dirty="0" smtClean="0"/>
              <a:t>等等模型，如有需要，为您开放。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192672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705816" y="854982"/>
            <a:ext cx="7988840" cy="294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kumimoji="1" lang="zh-CN" altLang="en-US" sz="1050" dirty="0" smtClean="0">
                <a:latin typeface="微软雅黑"/>
                <a:ea typeface="微软雅黑"/>
                <a:cs typeface="微软雅黑"/>
              </a:rPr>
              <a:t>目前进行数据计算或数据验证主要有以下两种方式：</a:t>
            </a:r>
            <a:endParaRPr kumimoji="1" lang="en-US" altLang="zh-CN" sz="1050" dirty="0" smtClean="0">
              <a:latin typeface="微软雅黑"/>
              <a:ea typeface="微软雅黑"/>
              <a:cs typeface="微软雅黑"/>
            </a:endParaRPr>
          </a:p>
        </p:txBody>
      </p:sp>
      <p:graphicFrame>
        <p:nvGraphicFramePr>
          <p:cNvPr id="15" name="图表 14"/>
          <p:cNvGraphicFramePr/>
          <p:nvPr>
            <p:extLst>
              <p:ext uri="{D42A27DB-BD31-4B8C-83A1-F6EECF244321}">
                <p14:modId xmlns:p14="http://schemas.microsoft.com/office/powerpoint/2010/main" val="3563396184"/>
              </p:ext>
            </p:extLst>
          </p:nvPr>
        </p:nvGraphicFramePr>
        <p:xfrm>
          <a:off x="1787070" y="1294193"/>
          <a:ext cx="6413501" cy="5851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27" name="图片 26" descr="切图_07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06" y="184787"/>
            <a:ext cx="2740859" cy="411425"/>
          </a:xfrm>
          <a:prstGeom prst="rect">
            <a:avLst/>
          </a:prstGeom>
        </p:spPr>
      </p:pic>
      <p:pic>
        <p:nvPicPr>
          <p:cNvPr id="28" name="图片 27" descr="未标题-1_03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493" y="277918"/>
            <a:ext cx="251996" cy="218839"/>
          </a:xfrm>
          <a:prstGeom prst="rect">
            <a:avLst/>
          </a:prstGeom>
        </p:spPr>
      </p:pic>
      <p:sp>
        <p:nvSpPr>
          <p:cNvPr id="29" name="文本框 28"/>
          <p:cNvSpPr txBox="1"/>
          <p:nvPr/>
        </p:nvSpPr>
        <p:spPr>
          <a:xfrm>
            <a:off x="521864" y="196108"/>
            <a:ext cx="2201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latin typeface="微软雅黑"/>
                <a:ea typeface="微软雅黑"/>
                <a:cs typeface="微软雅黑"/>
              </a:rPr>
              <a:t>数据计算现状</a:t>
            </a:r>
            <a:endParaRPr kumimoji="1" lang="zh-CN" altLang="en-US" dirty="0">
              <a:solidFill>
                <a:schemeClr val="bg1"/>
              </a:solidFill>
              <a:latin typeface="Helvetica Light"/>
              <a:ea typeface="FZ 中等线简体"/>
              <a:cs typeface="Helvetica Light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5816" y="2110326"/>
            <a:ext cx="7485684" cy="851243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05816" y="3145367"/>
            <a:ext cx="1652755" cy="1162093"/>
          </a:xfrm>
          <a:prstGeom prst="rect">
            <a:avLst/>
          </a:prstGeom>
        </p:spPr>
      </p:pic>
      <p:sp>
        <p:nvSpPr>
          <p:cNvPr id="34" name="文本框 33"/>
          <p:cNvSpPr txBox="1"/>
          <p:nvPr/>
        </p:nvSpPr>
        <p:spPr>
          <a:xfrm>
            <a:off x="769316" y="140305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方式一：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056399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切图_0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06" y="184787"/>
            <a:ext cx="2740859" cy="411425"/>
          </a:xfrm>
          <a:prstGeom prst="rect">
            <a:avLst/>
          </a:prstGeom>
        </p:spPr>
      </p:pic>
      <p:pic>
        <p:nvPicPr>
          <p:cNvPr id="13" name="图片 12" descr="未标题-1_0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493" y="277918"/>
            <a:ext cx="251996" cy="218839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521864" y="196108"/>
            <a:ext cx="2517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latin typeface="微软雅黑"/>
                <a:ea typeface="微软雅黑"/>
                <a:cs typeface="微软雅黑"/>
              </a:rPr>
              <a:t>模型及</a:t>
            </a:r>
            <a:r>
              <a:rPr kumimoji="1" lang="en-US" altLang="zh-CN" dirty="0" smtClean="0">
                <a:latin typeface="微软雅黑"/>
                <a:ea typeface="微软雅黑"/>
                <a:cs typeface="微软雅黑"/>
              </a:rPr>
              <a:t>hive </a:t>
            </a:r>
            <a:r>
              <a:rPr kumimoji="1" lang="en-US" altLang="zh-CN" dirty="0" err="1" smtClean="0">
                <a:latin typeface="微软雅黑"/>
                <a:ea typeface="微软雅黑"/>
                <a:cs typeface="微软雅黑"/>
              </a:rPr>
              <a:t>sql</a:t>
            </a:r>
            <a:r>
              <a:rPr kumimoji="1" lang="en-US" altLang="zh-CN" dirty="0" smtClean="0">
                <a:latin typeface="微软雅黑"/>
                <a:ea typeface="微软雅黑"/>
                <a:cs typeface="微软雅黑"/>
              </a:rPr>
              <a:t> </a:t>
            </a:r>
            <a:r>
              <a:rPr kumimoji="1" lang="zh-CN" altLang="en-US" dirty="0" smtClean="0">
                <a:latin typeface="微软雅黑"/>
                <a:ea typeface="微软雅黑"/>
                <a:cs typeface="微软雅黑"/>
              </a:rPr>
              <a:t>介绍</a:t>
            </a:r>
            <a:endParaRPr kumimoji="1" lang="zh-CN" altLang="en-US" dirty="0">
              <a:latin typeface="微软雅黑"/>
              <a:ea typeface="微软雅黑"/>
              <a:cs typeface="微软雅黑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37198" y="776905"/>
            <a:ext cx="1729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Hive</a:t>
            </a:r>
            <a:r>
              <a:rPr kumimoji="1" lang="zh-CN" altLang="en-US" dirty="0" smtClean="0"/>
              <a:t>模型</a:t>
            </a:r>
            <a:r>
              <a:rPr kumimoji="1" lang="en-US" altLang="zh-CN" dirty="0" smtClean="0"/>
              <a:t> - </a:t>
            </a:r>
            <a:r>
              <a:rPr kumimoji="1" lang="en-US" altLang="zh-CN" dirty="0" err="1" smtClean="0"/>
              <a:t>vvlog</a:t>
            </a:r>
            <a:endParaRPr kumimoji="1" lang="zh-CN" altLang="en-US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181100"/>
            <a:ext cx="9144000" cy="3363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3832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切图_0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06" y="184787"/>
            <a:ext cx="2740859" cy="411425"/>
          </a:xfrm>
          <a:prstGeom prst="rect">
            <a:avLst/>
          </a:prstGeom>
        </p:spPr>
      </p:pic>
      <p:pic>
        <p:nvPicPr>
          <p:cNvPr id="13" name="图片 12" descr="未标题-1_0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493" y="277918"/>
            <a:ext cx="251996" cy="218839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521864" y="196108"/>
            <a:ext cx="2517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latin typeface="微软雅黑"/>
                <a:ea typeface="微软雅黑"/>
                <a:cs typeface="微软雅黑"/>
              </a:rPr>
              <a:t>模型及</a:t>
            </a:r>
            <a:r>
              <a:rPr kumimoji="1" lang="en-US" altLang="zh-CN" dirty="0" smtClean="0">
                <a:latin typeface="微软雅黑"/>
                <a:ea typeface="微软雅黑"/>
                <a:cs typeface="微软雅黑"/>
              </a:rPr>
              <a:t>hive </a:t>
            </a:r>
            <a:r>
              <a:rPr kumimoji="1" lang="en-US" altLang="zh-CN" dirty="0" err="1" smtClean="0">
                <a:latin typeface="微软雅黑"/>
                <a:ea typeface="微软雅黑"/>
                <a:cs typeface="微软雅黑"/>
              </a:rPr>
              <a:t>sql</a:t>
            </a:r>
            <a:r>
              <a:rPr kumimoji="1" lang="en-US" altLang="zh-CN" dirty="0" smtClean="0">
                <a:latin typeface="微软雅黑"/>
                <a:ea typeface="微软雅黑"/>
                <a:cs typeface="微软雅黑"/>
              </a:rPr>
              <a:t> </a:t>
            </a:r>
            <a:r>
              <a:rPr kumimoji="1" lang="zh-CN" altLang="en-US" dirty="0" smtClean="0">
                <a:latin typeface="微软雅黑"/>
                <a:ea typeface="微软雅黑"/>
                <a:cs typeface="微软雅黑"/>
              </a:rPr>
              <a:t>介绍</a:t>
            </a:r>
            <a:endParaRPr kumimoji="1" lang="zh-CN" altLang="en-US" dirty="0">
              <a:latin typeface="微软雅黑"/>
              <a:ea typeface="微软雅黑"/>
              <a:cs typeface="微软雅黑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37198" y="776905"/>
            <a:ext cx="1729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Hive</a:t>
            </a:r>
            <a:r>
              <a:rPr kumimoji="1" lang="zh-CN" altLang="en-US" dirty="0" smtClean="0"/>
              <a:t>模型</a:t>
            </a:r>
            <a:r>
              <a:rPr kumimoji="1" lang="en-US" altLang="zh-CN" dirty="0" smtClean="0"/>
              <a:t> - </a:t>
            </a:r>
            <a:r>
              <a:rPr kumimoji="1" lang="en-US" altLang="zh-CN" dirty="0" err="1" smtClean="0"/>
              <a:t>vvlog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320800"/>
            <a:ext cx="9144000" cy="3196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515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切图_0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06" y="184787"/>
            <a:ext cx="2740859" cy="411425"/>
          </a:xfrm>
          <a:prstGeom prst="rect">
            <a:avLst/>
          </a:prstGeom>
        </p:spPr>
      </p:pic>
      <p:pic>
        <p:nvPicPr>
          <p:cNvPr id="13" name="图片 12" descr="未标题-1_0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493" y="277918"/>
            <a:ext cx="251996" cy="218839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521864" y="196108"/>
            <a:ext cx="2517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latin typeface="微软雅黑"/>
                <a:ea typeface="微软雅黑"/>
                <a:cs typeface="微软雅黑"/>
              </a:rPr>
              <a:t>模型及</a:t>
            </a:r>
            <a:r>
              <a:rPr kumimoji="1" lang="en-US" altLang="zh-CN" dirty="0" smtClean="0">
                <a:latin typeface="微软雅黑"/>
                <a:ea typeface="微软雅黑"/>
                <a:cs typeface="微软雅黑"/>
              </a:rPr>
              <a:t>hive </a:t>
            </a:r>
            <a:r>
              <a:rPr kumimoji="1" lang="en-US" altLang="zh-CN" dirty="0" err="1" smtClean="0">
                <a:latin typeface="微软雅黑"/>
                <a:ea typeface="微软雅黑"/>
                <a:cs typeface="微软雅黑"/>
              </a:rPr>
              <a:t>sql</a:t>
            </a:r>
            <a:r>
              <a:rPr kumimoji="1" lang="en-US" altLang="zh-CN" dirty="0" smtClean="0">
                <a:latin typeface="微软雅黑"/>
                <a:ea typeface="微软雅黑"/>
                <a:cs typeface="微软雅黑"/>
              </a:rPr>
              <a:t> </a:t>
            </a:r>
            <a:r>
              <a:rPr kumimoji="1" lang="zh-CN" altLang="en-US" dirty="0" smtClean="0">
                <a:latin typeface="微软雅黑"/>
                <a:ea typeface="微软雅黑"/>
                <a:cs typeface="微软雅黑"/>
              </a:rPr>
              <a:t>介绍</a:t>
            </a:r>
            <a:endParaRPr kumimoji="1" lang="zh-CN" altLang="en-US" dirty="0">
              <a:latin typeface="微软雅黑"/>
              <a:ea typeface="微软雅黑"/>
              <a:cs typeface="微软雅黑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37198" y="776905"/>
            <a:ext cx="1719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Hive</a:t>
            </a:r>
            <a:r>
              <a:rPr kumimoji="1" lang="zh-CN" altLang="en-US" dirty="0" smtClean="0"/>
              <a:t>模型</a:t>
            </a:r>
            <a:r>
              <a:rPr kumimoji="1" lang="en-US" altLang="zh-CN" dirty="0" smtClean="0"/>
              <a:t> - </a:t>
            </a:r>
            <a:r>
              <a:rPr kumimoji="1" lang="en-US" altLang="zh-CN" dirty="0" err="1" smtClean="0"/>
              <a:t>ptlog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208304"/>
            <a:ext cx="9144000" cy="3140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598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切图_0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06" y="184787"/>
            <a:ext cx="2740859" cy="411425"/>
          </a:xfrm>
          <a:prstGeom prst="rect">
            <a:avLst/>
          </a:prstGeom>
        </p:spPr>
      </p:pic>
      <p:pic>
        <p:nvPicPr>
          <p:cNvPr id="13" name="图片 12" descr="未标题-1_0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493" y="277918"/>
            <a:ext cx="251996" cy="218839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521864" y="196108"/>
            <a:ext cx="2517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latin typeface="微软雅黑"/>
                <a:ea typeface="微软雅黑"/>
                <a:cs typeface="微软雅黑"/>
              </a:rPr>
              <a:t>模型及</a:t>
            </a:r>
            <a:r>
              <a:rPr kumimoji="1" lang="en-US" altLang="zh-CN" dirty="0" smtClean="0">
                <a:latin typeface="微软雅黑"/>
                <a:ea typeface="微软雅黑"/>
                <a:cs typeface="微软雅黑"/>
              </a:rPr>
              <a:t>hive </a:t>
            </a:r>
            <a:r>
              <a:rPr kumimoji="1" lang="en-US" altLang="zh-CN" dirty="0" err="1" smtClean="0">
                <a:latin typeface="微软雅黑"/>
                <a:ea typeface="微软雅黑"/>
                <a:cs typeface="微软雅黑"/>
              </a:rPr>
              <a:t>sql</a:t>
            </a:r>
            <a:r>
              <a:rPr kumimoji="1" lang="en-US" altLang="zh-CN" dirty="0" smtClean="0">
                <a:latin typeface="微软雅黑"/>
                <a:ea typeface="微软雅黑"/>
                <a:cs typeface="微软雅黑"/>
              </a:rPr>
              <a:t> </a:t>
            </a:r>
            <a:r>
              <a:rPr kumimoji="1" lang="zh-CN" altLang="en-US" dirty="0" smtClean="0">
                <a:latin typeface="微软雅黑"/>
                <a:ea typeface="微软雅黑"/>
                <a:cs typeface="微软雅黑"/>
              </a:rPr>
              <a:t>介绍</a:t>
            </a:r>
            <a:endParaRPr kumimoji="1" lang="zh-CN" altLang="en-US" dirty="0">
              <a:latin typeface="微软雅黑"/>
              <a:ea typeface="微软雅黑"/>
              <a:cs typeface="微软雅黑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37198" y="776905"/>
            <a:ext cx="1719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Hive</a:t>
            </a:r>
            <a:r>
              <a:rPr kumimoji="1" lang="zh-CN" altLang="en-US" dirty="0" smtClean="0"/>
              <a:t>模型</a:t>
            </a:r>
            <a:r>
              <a:rPr kumimoji="1" lang="en-US" altLang="zh-CN" dirty="0" smtClean="0"/>
              <a:t> - </a:t>
            </a:r>
            <a:r>
              <a:rPr kumimoji="1" lang="en-US" altLang="zh-CN" dirty="0" err="1" smtClean="0"/>
              <a:t>ptlog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333500"/>
            <a:ext cx="9144000" cy="2473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1617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切图_0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06" y="184787"/>
            <a:ext cx="2740859" cy="411425"/>
          </a:xfrm>
          <a:prstGeom prst="rect">
            <a:avLst/>
          </a:prstGeom>
        </p:spPr>
      </p:pic>
      <p:pic>
        <p:nvPicPr>
          <p:cNvPr id="13" name="图片 12" descr="未标题-1_0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493" y="277918"/>
            <a:ext cx="251996" cy="218839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521864" y="196108"/>
            <a:ext cx="2517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latin typeface="微软雅黑"/>
                <a:ea typeface="微软雅黑"/>
                <a:cs typeface="微软雅黑"/>
              </a:rPr>
              <a:t>模型及</a:t>
            </a:r>
            <a:r>
              <a:rPr kumimoji="1" lang="en-US" altLang="zh-CN" dirty="0" smtClean="0">
                <a:latin typeface="微软雅黑"/>
                <a:ea typeface="微软雅黑"/>
                <a:cs typeface="微软雅黑"/>
              </a:rPr>
              <a:t>hive </a:t>
            </a:r>
            <a:r>
              <a:rPr kumimoji="1" lang="en-US" altLang="zh-CN" dirty="0" err="1" smtClean="0">
                <a:latin typeface="微软雅黑"/>
                <a:ea typeface="微软雅黑"/>
                <a:cs typeface="微软雅黑"/>
              </a:rPr>
              <a:t>sql</a:t>
            </a:r>
            <a:r>
              <a:rPr kumimoji="1" lang="en-US" altLang="zh-CN" dirty="0" smtClean="0">
                <a:latin typeface="微软雅黑"/>
                <a:ea typeface="微软雅黑"/>
                <a:cs typeface="微软雅黑"/>
              </a:rPr>
              <a:t> </a:t>
            </a:r>
            <a:r>
              <a:rPr kumimoji="1" lang="zh-CN" altLang="en-US" dirty="0" smtClean="0">
                <a:latin typeface="微软雅黑"/>
                <a:ea typeface="微软雅黑"/>
                <a:cs typeface="微软雅黑"/>
              </a:rPr>
              <a:t>介绍</a:t>
            </a:r>
            <a:endParaRPr kumimoji="1" lang="zh-CN" altLang="en-US" dirty="0">
              <a:latin typeface="微软雅黑"/>
              <a:ea typeface="微软雅黑"/>
              <a:cs typeface="微软雅黑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37198" y="776905"/>
            <a:ext cx="30444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Hive</a:t>
            </a:r>
            <a:r>
              <a:rPr kumimoji="1" lang="zh-CN" altLang="en-US" dirty="0" smtClean="0"/>
              <a:t>模型</a:t>
            </a:r>
            <a:r>
              <a:rPr kumimoji="1" lang="en-US" altLang="zh-CN" dirty="0" smtClean="0"/>
              <a:t> – </a:t>
            </a:r>
            <a:r>
              <a:rPr kumimoji="1" lang="en-US" altLang="zh-CN" dirty="0" err="1" smtClean="0"/>
              <a:t>pvlog_depth_rcfile</a:t>
            </a:r>
            <a:endParaRPr kumimoji="1"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226458"/>
            <a:ext cx="9144000" cy="3289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8959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切图_0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06" y="184787"/>
            <a:ext cx="2740859" cy="411425"/>
          </a:xfrm>
          <a:prstGeom prst="rect">
            <a:avLst/>
          </a:prstGeom>
        </p:spPr>
      </p:pic>
      <p:pic>
        <p:nvPicPr>
          <p:cNvPr id="13" name="图片 12" descr="未标题-1_0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493" y="277918"/>
            <a:ext cx="251996" cy="218839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521864" y="196108"/>
            <a:ext cx="2517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latin typeface="微软雅黑"/>
                <a:ea typeface="微软雅黑"/>
                <a:cs typeface="微软雅黑"/>
              </a:rPr>
              <a:t>模型及</a:t>
            </a:r>
            <a:r>
              <a:rPr kumimoji="1" lang="en-US" altLang="zh-CN" dirty="0" smtClean="0">
                <a:latin typeface="微软雅黑"/>
                <a:ea typeface="微软雅黑"/>
                <a:cs typeface="微软雅黑"/>
              </a:rPr>
              <a:t>hive </a:t>
            </a:r>
            <a:r>
              <a:rPr kumimoji="1" lang="en-US" altLang="zh-CN" dirty="0" err="1" smtClean="0">
                <a:latin typeface="微软雅黑"/>
                <a:ea typeface="微软雅黑"/>
                <a:cs typeface="微软雅黑"/>
              </a:rPr>
              <a:t>sql</a:t>
            </a:r>
            <a:r>
              <a:rPr kumimoji="1" lang="en-US" altLang="zh-CN" dirty="0" smtClean="0">
                <a:latin typeface="微软雅黑"/>
                <a:ea typeface="微软雅黑"/>
                <a:cs typeface="微软雅黑"/>
              </a:rPr>
              <a:t> </a:t>
            </a:r>
            <a:r>
              <a:rPr kumimoji="1" lang="zh-CN" altLang="en-US" dirty="0" smtClean="0">
                <a:latin typeface="微软雅黑"/>
                <a:ea typeface="微软雅黑"/>
                <a:cs typeface="微软雅黑"/>
              </a:rPr>
              <a:t>介绍</a:t>
            </a:r>
            <a:endParaRPr kumimoji="1" lang="zh-CN" altLang="en-US" dirty="0">
              <a:latin typeface="微软雅黑"/>
              <a:ea typeface="微软雅黑"/>
              <a:cs typeface="微软雅黑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37198" y="776905"/>
            <a:ext cx="30444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Hive</a:t>
            </a:r>
            <a:r>
              <a:rPr kumimoji="1" lang="zh-CN" altLang="en-US" dirty="0" smtClean="0"/>
              <a:t>模型</a:t>
            </a:r>
            <a:r>
              <a:rPr kumimoji="1" lang="en-US" altLang="zh-CN" dirty="0" smtClean="0"/>
              <a:t> – </a:t>
            </a:r>
            <a:r>
              <a:rPr kumimoji="1" lang="en-US" altLang="zh-CN" dirty="0" err="1" smtClean="0"/>
              <a:t>pvlog_depth_rcfile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480457"/>
            <a:ext cx="9144000" cy="3013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1883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切图_0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06" y="184787"/>
            <a:ext cx="2740859" cy="411425"/>
          </a:xfrm>
          <a:prstGeom prst="rect">
            <a:avLst/>
          </a:prstGeom>
        </p:spPr>
      </p:pic>
      <p:pic>
        <p:nvPicPr>
          <p:cNvPr id="13" name="图片 12" descr="未标题-1_0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493" y="277918"/>
            <a:ext cx="251996" cy="218839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521864" y="196108"/>
            <a:ext cx="2517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latin typeface="微软雅黑"/>
                <a:ea typeface="微软雅黑"/>
                <a:cs typeface="微软雅黑"/>
              </a:rPr>
              <a:t>模型及</a:t>
            </a:r>
            <a:r>
              <a:rPr kumimoji="1" lang="en-US" altLang="zh-CN" dirty="0" smtClean="0">
                <a:latin typeface="微软雅黑"/>
                <a:ea typeface="微软雅黑"/>
                <a:cs typeface="微软雅黑"/>
              </a:rPr>
              <a:t>hive </a:t>
            </a:r>
            <a:r>
              <a:rPr kumimoji="1" lang="en-US" altLang="zh-CN" dirty="0" err="1" smtClean="0">
                <a:latin typeface="微软雅黑"/>
                <a:ea typeface="微软雅黑"/>
                <a:cs typeface="微软雅黑"/>
              </a:rPr>
              <a:t>sql</a:t>
            </a:r>
            <a:r>
              <a:rPr kumimoji="1" lang="en-US" altLang="zh-CN" dirty="0" smtClean="0">
                <a:latin typeface="微软雅黑"/>
                <a:ea typeface="微软雅黑"/>
                <a:cs typeface="微软雅黑"/>
              </a:rPr>
              <a:t> </a:t>
            </a:r>
            <a:r>
              <a:rPr kumimoji="1" lang="zh-CN" altLang="en-US" dirty="0" smtClean="0">
                <a:latin typeface="微软雅黑"/>
                <a:ea typeface="微软雅黑"/>
                <a:cs typeface="微软雅黑"/>
              </a:rPr>
              <a:t>介绍</a:t>
            </a:r>
            <a:endParaRPr kumimoji="1" lang="zh-CN" altLang="en-US" dirty="0">
              <a:latin typeface="微软雅黑"/>
              <a:ea typeface="微软雅黑"/>
              <a:cs typeface="微软雅黑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37198" y="776905"/>
            <a:ext cx="30444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Hive</a:t>
            </a:r>
            <a:r>
              <a:rPr kumimoji="1" lang="zh-CN" altLang="en-US" dirty="0" smtClean="0"/>
              <a:t>模型</a:t>
            </a:r>
            <a:r>
              <a:rPr kumimoji="1" lang="en-US" altLang="zh-CN" dirty="0" smtClean="0"/>
              <a:t> – </a:t>
            </a:r>
            <a:r>
              <a:rPr kumimoji="1" lang="en-US" altLang="zh-CN" dirty="0" err="1" smtClean="0"/>
              <a:t>pvlog_depth_rcfile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600200"/>
            <a:ext cx="9144000" cy="1929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1883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切图_0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06" y="184787"/>
            <a:ext cx="2740859" cy="411425"/>
          </a:xfrm>
          <a:prstGeom prst="rect">
            <a:avLst/>
          </a:prstGeom>
        </p:spPr>
      </p:pic>
      <p:pic>
        <p:nvPicPr>
          <p:cNvPr id="13" name="图片 12" descr="未标题-1_0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493" y="277918"/>
            <a:ext cx="251996" cy="218839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521864" y="196108"/>
            <a:ext cx="2517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latin typeface="微软雅黑"/>
                <a:ea typeface="微软雅黑"/>
                <a:cs typeface="微软雅黑"/>
              </a:rPr>
              <a:t>模型及</a:t>
            </a:r>
            <a:r>
              <a:rPr kumimoji="1" lang="en-US" altLang="zh-CN" dirty="0" smtClean="0">
                <a:latin typeface="微软雅黑"/>
                <a:ea typeface="微软雅黑"/>
                <a:cs typeface="微软雅黑"/>
              </a:rPr>
              <a:t>hive </a:t>
            </a:r>
            <a:r>
              <a:rPr kumimoji="1" lang="en-US" altLang="zh-CN" dirty="0" err="1" smtClean="0">
                <a:latin typeface="微软雅黑"/>
                <a:ea typeface="微软雅黑"/>
                <a:cs typeface="微软雅黑"/>
              </a:rPr>
              <a:t>sql</a:t>
            </a:r>
            <a:r>
              <a:rPr kumimoji="1" lang="en-US" altLang="zh-CN" dirty="0" smtClean="0">
                <a:latin typeface="微软雅黑"/>
                <a:ea typeface="微软雅黑"/>
                <a:cs typeface="微软雅黑"/>
              </a:rPr>
              <a:t> </a:t>
            </a:r>
            <a:r>
              <a:rPr kumimoji="1" lang="zh-CN" altLang="en-US" dirty="0" smtClean="0">
                <a:latin typeface="微软雅黑"/>
                <a:ea typeface="微软雅黑"/>
                <a:cs typeface="微软雅黑"/>
              </a:rPr>
              <a:t>介绍</a:t>
            </a:r>
            <a:endParaRPr kumimoji="1" lang="zh-CN" altLang="en-US" dirty="0">
              <a:latin typeface="微软雅黑"/>
              <a:ea typeface="微软雅黑"/>
              <a:cs typeface="微软雅黑"/>
            </a:endParaRPr>
          </a:p>
        </p:txBody>
      </p:sp>
      <p:grpSp>
        <p:nvGrpSpPr>
          <p:cNvPr id="9" name="组 8"/>
          <p:cNvGrpSpPr/>
          <p:nvPr/>
        </p:nvGrpSpPr>
        <p:grpSpPr>
          <a:xfrm>
            <a:off x="651391" y="1597825"/>
            <a:ext cx="6140242" cy="861797"/>
            <a:chOff x="863365" y="1719702"/>
            <a:chExt cx="3501750" cy="1122552"/>
          </a:xfrm>
        </p:grpSpPr>
        <p:grpSp>
          <p:nvGrpSpPr>
            <p:cNvPr id="16" name="组 15"/>
            <p:cNvGrpSpPr/>
            <p:nvPr/>
          </p:nvGrpSpPr>
          <p:grpSpPr>
            <a:xfrm>
              <a:off x="863366" y="1805422"/>
              <a:ext cx="257767" cy="407014"/>
              <a:chOff x="1134113" y="1409555"/>
              <a:chExt cx="298598" cy="471485"/>
            </a:xfrm>
          </p:grpSpPr>
          <p:pic>
            <p:nvPicPr>
              <p:cNvPr id="26" name="图片 25" descr="切图_07.png"/>
              <p:cNvPicPr preferRelativeResize="0">
                <a:picLocks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34113" y="1413041"/>
                <a:ext cx="298596" cy="467999"/>
              </a:xfrm>
              <a:prstGeom prst="rect">
                <a:avLst/>
              </a:prstGeom>
            </p:spPr>
          </p:pic>
          <p:sp>
            <p:nvSpPr>
              <p:cNvPr id="27" name="文本框 26"/>
              <p:cNvSpPr txBox="1">
                <a:spLocks noChangeAspect="1"/>
              </p:cNvSpPr>
              <p:nvPr/>
            </p:nvSpPr>
            <p:spPr>
              <a:xfrm>
                <a:off x="1180910" y="1409555"/>
                <a:ext cx="251801" cy="4644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sz="1400" b="1" dirty="0" smtClean="0">
                    <a:solidFill>
                      <a:srgbClr val="FFFFFF"/>
                    </a:solidFill>
                    <a:latin typeface="Helvetica Light"/>
                    <a:ea typeface="FZ 中等线简体"/>
                    <a:cs typeface="Helvetica Light"/>
                  </a:rPr>
                  <a:t>1</a:t>
                </a:r>
                <a:endParaRPr kumimoji="1" lang="zh-CN" altLang="en-US" sz="1400" b="1" dirty="0">
                  <a:solidFill>
                    <a:srgbClr val="FFFFFF"/>
                  </a:solidFill>
                  <a:latin typeface="Helvetica Light"/>
                  <a:ea typeface="FZ 中等线简体"/>
                  <a:cs typeface="Helvetica Light"/>
                </a:endParaRPr>
              </a:p>
            </p:txBody>
          </p:sp>
        </p:grpSp>
        <p:grpSp>
          <p:nvGrpSpPr>
            <p:cNvPr id="17" name="组 16"/>
            <p:cNvGrpSpPr/>
            <p:nvPr/>
          </p:nvGrpSpPr>
          <p:grpSpPr>
            <a:xfrm>
              <a:off x="863365" y="2418306"/>
              <a:ext cx="257766" cy="423948"/>
              <a:chOff x="1134113" y="1389939"/>
              <a:chExt cx="298597" cy="491101"/>
            </a:xfrm>
          </p:grpSpPr>
          <p:pic>
            <p:nvPicPr>
              <p:cNvPr id="24" name="图片 23" descr="切图_07.png"/>
              <p:cNvPicPr preferRelativeResize="0">
                <a:picLocks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34113" y="1413040"/>
                <a:ext cx="298596" cy="468000"/>
              </a:xfrm>
              <a:prstGeom prst="rect">
                <a:avLst/>
              </a:prstGeom>
            </p:spPr>
          </p:pic>
          <p:sp>
            <p:nvSpPr>
              <p:cNvPr id="25" name="文本框 24"/>
              <p:cNvSpPr txBox="1">
                <a:spLocks noChangeAspect="1"/>
              </p:cNvSpPr>
              <p:nvPr/>
            </p:nvSpPr>
            <p:spPr>
              <a:xfrm>
                <a:off x="1180909" y="1389939"/>
                <a:ext cx="251801" cy="4644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zh-CN" sz="1400" b="1" dirty="0" smtClean="0">
                    <a:solidFill>
                      <a:srgbClr val="FFFFFF"/>
                    </a:solidFill>
                    <a:latin typeface="Helvetica Light"/>
                    <a:ea typeface="FZ 中等线简体"/>
                    <a:cs typeface="Helvetica Light"/>
                  </a:rPr>
                  <a:t>2</a:t>
                </a:r>
                <a:endParaRPr kumimoji="1" lang="zh-CN" altLang="en-US" sz="1400" b="1" dirty="0">
                  <a:solidFill>
                    <a:srgbClr val="FFFFFF"/>
                  </a:solidFill>
                  <a:latin typeface="Helvetica Light"/>
                  <a:ea typeface="FZ 中等线简体"/>
                  <a:cs typeface="Helvetica Light"/>
                </a:endParaRPr>
              </a:p>
            </p:txBody>
          </p:sp>
        </p:grpSp>
        <p:sp>
          <p:nvSpPr>
            <p:cNvPr id="19" name="文本框 18"/>
            <p:cNvSpPr txBox="1"/>
            <p:nvPr/>
          </p:nvSpPr>
          <p:spPr>
            <a:xfrm>
              <a:off x="1157349" y="1719702"/>
              <a:ext cx="3207766" cy="494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40000"/>
                </a:lnSpc>
              </a:pPr>
              <a:r>
                <a:rPr kumimoji="1" lang="en-US" altLang="en-US" sz="1400" b="1" dirty="0" smtClean="0">
                  <a:latin typeface="微软雅黑"/>
                  <a:ea typeface="微软雅黑"/>
                  <a:cs typeface="微软雅黑"/>
                </a:rPr>
                <a:t>Join 操作</a:t>
              </a:r>
              <a:endParaRPr kumimoji="1" lang="zh-CN" altLang="en-US" sz="1400" b="1" dirty="0">
                <a:latin typeface="微软雅黑"/>
                <a:ea typeface="微软雅黑"/>
                <a:cs typeface="微软雅黑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1157349" y="2347753"/>
              <a:ext cx="3207766" cy="494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40000"/>
                </a:lnSpc>
              </a:pPr>
              <a:r>
                <a:rPr kumimoji="1" lang="zh-CN" altLang="en-US" sz="1400" b="1" dirty="0" smtClean="0">
                  <a:solidFill>
                    <a:srgbClr val="000000"/>
                  </a:solidFill>
                  <a:latin typeface="微软雅黑"/>
                  <a:ea typeface="微软雅黑"/>
                  <a:cs typeface="微软雅黑"/>
                </a:rPr>
                <a:t>分区操作</a:t>
              </a:r>
              <a:endParaRPr kumimoji="1" lang="zh-CN" altLang="en-US" sz="1400" b="1" dirty="0">
                <a:solidFill>
                  <a:srgbClr val="000000"/>
                </a:solidFill>
                <a:latin typeface="微软雅黑"/>
                <a:ea typeface="微软雅黑"/>
                <a:cs typeface="微软雅黑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556757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切图_0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06" y="184787"/>
            <a:ext cx="2740859" cy="411425"/>
          </a:xfrm>
          <a:prstGeom prst="rect">
            <a:avLst/>
          </a:prstGeom>
        </p:spPr>
      </p:pic>
      <p:pic>
        <p:nvPicPr>
          <p:cNvPr id="13" name="图片 12" descr="未标题-1_0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493" y="277918"/>
            <a:ext cx="251996" cy="218839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521864" y="196108"/>
            <a:ext cx="2517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latin typeface="微软雅黑"/>
                <a:ea typeface="微软雅黑"/>
                <a:cs typeface="微软雅黑"/>
              </a:rPr>
              <a:t>模型及</a:t>
            </a:r>
            <a:r>
              <a:rPr kumimoji="1" lang="en-US" altLang="zh-CN" dirty="0" smtClean="0">
                <a:latin typeface="微软雅黑"/>
                <a:ea typeface="微软雅黑"/>
                <a:cs typeface="微软雅黑"/>
              </a:rPr>
              <a:t>hive </a:t>
            </a:r>
            <a:r>
              <a:rPr kumimoji="1" lang="en-US" altLang="zh-CN" dirty="0" err="1" smtClean="0">
                <a:latin typeface="微软雅黑"/>
                <a:ea typeface="微软雅黑"/>
                <a:cs typeface="微软雅黑"/>
              </a:rPr>
              <a:t>sql</a:t>
            </a:r>
            <a:r>
              <a:rPr kumimoji="1" lang="en-US" altLang="zh-CN" dirty="0" smtClean="0">
                <a:latin typeface="微软雅黑"/>
                <a:ea typeface="微软雅黑"/>
                <a:cs typeface="微软雅黑"/>
              </a:rPr>
              <a:t> </a:t>
            </a:r>
            <a:r>
              <a:rPr kumimoji="1" lang="zh-CN" altLang="en-US" dirty="0" smtClean="0">
                <a:latin typeface="微软雅黑"/>
                <a:ea typeface="微软雅黑"/>
                <a:cs typeface="微软雅黑"/>
              </a:rPr>
              <a:t>介绍</a:t>
            </a:r>
            <a:endParaRPr kumimoji="1" lang="zh-CN" altLang="en-US" dirty="0">
              <a:latin typeface="微软雅黑"/>
              <a:ea typeface="微软雅黑"/>
              <a:cs typeface="微软雅黑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53143" y="1263525"/>
            <a:ext cx="1243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1. Join</a:t>
            </a:r>
            <a:r>
              <a:rPr kumimoji="1" lang="zh-CN" altLang="en-US" dirty="0" smtClean="0"/>
              <a:t>操作</a:t>
            </a:r>
            <a:endParaRPr kumimoji="1"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898072" y="2035879"/>
            <a:ext cx="6690917" cy="17543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</a:t>
            </a:r>
            <a:r>
              <a:rPr kumimoji="1" lang="en-US" altLang="zh-CN" dirty="0" smtClean="0"/>
              <a:t>. </a:t>
            </a:r>
            <a:r>
              <a:rPr kumimoji="1" lang="zh-CN" altLang="en-US" dirty="0" smtClean="0"/>
              <a:t>两个表关联查询</a:t>
            </a:r>
            <a:r>
              <a:rPr kumimoji="1" lang="zh-CN" altLang="en-US" dirty="0" smtClean="0"/>
              <a:t>使用</a:t>
            </a:r>
            <a:r>
              <a:rPr kumimoji="1" lang="en-US" altLang="zh-CN" dirty="0" smtClean="0"/>
              <a:t>join</a:t>
            </a:r>
          </a:p>
          <a:p>
            <a:r>
              <a:rPr kumimoji="1" lang="zh-CN" altLang="en-US" dirty="0" smtClean="0"/>
              <a:t>不支持： </a:t>
            </a:r>
            <a:r>
              <a:rPr kumimoji="1" lang="en-US" altLang="zh-CN" dirty="0" smtClean="0"/>
              <a:t>select</a:t>
            </a:r>
            <a:r>
              <a:rPr kumimoji="1" lang="zh-CN" altLang="en-US" dirty="0" smtClean="0"/>
              <a:t> </a:t>
            </a:r>
            <a:r>
              <a:rPr kumimoji="1" lang="en-US" altLang="zh-CN" dirty="0" err="1" smtClean="0"/>
              <a:t>a.vid,b.uid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from</a:t>
            </a:r>
            <a:r>
              <a:rPr kumimoji="1" lang="zh-CN" altLang="en-US" dirty="0" smtClean="0"/>
              <a:t> </a:t>
            </a:r>
            <a:r>
              <a:rPr kumimoji="1" lang="en-US" altLang="zh-CN" dirty="0" err="1" smtClean="0"/>
              <a:t>a,b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where</a:t>
            </a:r>
            <a:r>
              <a:rPr kumimoji="1" lang="zh-CN" altLang="en-US" dirty="0" smtClean="0"/>
              <a:t> </a:t>
            </a:r>
            <a:r>
              <a:rPr kumimoji="1" lang="en-US" altLang="zh-CN" dirty="0" err="1" smtClean="0"/>
              <a:t>a.uuid</a:t>
            </a:r>
            <a:r>
              <a:rPr kumimoji="1" lang="en-US" altLang="zh-CN" dirty="0" smtClean="0"/>
              <a:t>=</a:t>
            </a:r>
            <a:r>
              <a:rPr kumimoji="1" lang="en-US" altLang="zh-CN" dirty="0" err="1" smtClean="0"/>
              <a:t>b.uuid</a:t>
            </a:r>
            <a:r>
              <a:rPr kumimoji="1" lang="zh-CN" altLang="en-US" dirty="0" smtClean="0"/>
              <a:t> 这种查询</a:t>
            </a:r>
            <a:endParaRPr kumimoji="1" lang="en-US" altLang="zh-CN" dirty="0" smtClean="0"/>
          </a:p>
          <a:p>
            <a:endParaRPr kumimoji="1" lang="en-US" altLang="zh-CN" dirty="0"/>
          </a:p>
          <a:p>
            <a:r>
              <a:rPr kumimoji="1" lang="zh-CN" altLang="en-US" dirty="0" smtClean="0"/>
              <a:t>使用：</a:t>
            </a:r>
            <a:r>
              <a:rPr kumimoji="1" lang="en-US" altLang="zh-CN" dirty="0" smtClean="0"/>
              <a:t>select</a:t>
            </a:r>
            <a:r>
              <a:rPr kumimoji="1" lang="zh-CN" altLang="en-US" dirty="0" smtClean="0"/>
              <a:t> </a:t>
            </a:r>
            <a:r>
              <a:rPr kumimoji="1" lang="en-US" altLang="zh-CN" dirty="0" err="1" smtClean="0"/>
              <a:t>a.vid</a:t>
            </a:r>
            <a:r>
              <a:rPr kumimoji="1" lang="zh-CN" altLang="en-US" dirty="0" smtClean="0"/>
              <a:t>,</a:t>
            </a:r>
            <a:r>
              <a:rPr kumimoji="1" lang="en-US" altLang="zh-CN" dirty="0" err="1" smtClean="0"/>
              <a:t>a.uid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from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join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b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on</a:t>
            </a:r>
            <a:r>
              <a:rPr kumimoji="1" lang="zh-CN" altLang="en-US" dirty="0" smtClean="0"/>
              <a:t> </a:t>
            </a:r>
            <a:r>
              <a:rPr kumimoji="1" lang="en-US" altLang="zh-CN" dirty="0" err="1" smtClean="0"/>
              <a:t>a.uuid</a:t>
            </a:r>
            <a:r>
              <a:rPr kumimoji="1" lang="zh-CN" altLang="zh-CN" dirty="0" smtClean="0"/>
              <a:t>=</a:t>
            </a:r>
            <a:r>
              <a:rPr kumimoji="1" lang="en-US" altLang="zh-CN" dirty="0" err="1" smtClean="0"/>
              <a:t>b.uuid</a:t>
            </a:r>
            <a:r>
              <a:rPr kumimoji="1" lang="zh-CN" altLang="en-US" dirty="0" smtClean="0"/>
              <a:t> 方式</a:t>
            </a:r>
            <a:endParaRPr kumimoji="1" lang="en-US" altLang="zh-CN" dirty="0" smtClean="0"/>
          </a:p>
          <a:p>
            <a:endParaRPr kumimoji="1" lang="en-US" altLang="zh-CN" dirty="0"/>
          </a:p>
          <a:p>
            <a:r>
              <a:rPr kumimoji="1" lang="en-US" altLang="zh-CN" dirty="0" smtClean="0"/>
              <a:t>Join </a:t>
            </a:r>
            <a:r>
              <a:rPr kumimoji="1" lang="zh-CN" altLang="en-US" dirty="0" smtClean="0"/>
              <a:t>操作只支持等值连接</a:t>
            </a:r>
            <a:r>
              <a:rPr kumimoji="1" lang="en-US" altLang="en-US" dirty="0" smtClean="0"/>
              <a:t>： </a:t>
            </a:r>
            <a:r>
              <a:rPr kumimoji="1" lang="en-US" altLang="en-US" dirty="0" err="1" smtClean="0"/>
              <a:t>不支持：on</a:t>
            </a:r>
            <a:r>
              <a:rPr kumimoji="1" lang="en-US" altLang="en-US" dirty="0" smtClean="0"/>
              <a:t> </a:t>
            </a:r>
            <a:r>
              <a:rPr kumimoji="1" lang="en-US" altLang="en-US" dirty="0" err="1" smtClean="0"/>
              <a:t>a.uuid</a:t>
            </a:r>
            <a:r>
              <a:rPr kumimoji="1" lang="en-US" altLang="en-US" dirty="0" smtClean="0"/>
              <a:t>&gt;=</a:t>
            </a:r>
            <a:r>
              <a:rPr kumimoji="1" lang="en-US" altLang="en-US" dirty="0" err="1" smtClean="0"/>
              <a:t>b.uuid</a:t>
            </a:r>
            <a:endParaRPr kumimoji="1"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4770674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切图_0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06" y="184787"/>
            <a:ext cx="2740859" cy="411425"/>
          </a:xfrm>
          <a:prstGeom prst="rect">
            <a:avLst/>
          </a:prstGeom>
        </p:spPr>
      </p:pic>
      <p:pic>
        <p:nvPicPr>
          <p:cNvPr id="13" name="图片 12" descr="未标题-1_0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493" y="277918"/>
            <a:ext cx="251996" cy="218839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521864" y="196108"/>
            <a:ext cx="2517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latin typeface="微软雅黑"/>
                <a:ea typeface="微软雅黑"/>
                <a:cs typeface="微软雅黑"/>
              </a:rPr>
              <a:t>模型及</a:t>
            </a:r>
            <a:r>
              <a:rPr kumimoji="1" lang="en-US" altLang="zh-CN" dirty="0" smtClean="0">
                <a:latin typeface="微软雅黑"/>
                <a:ea typeface="微软雅黑"/>
                <a:cs typeface="微软雅黑"/>
              </a:rPr>
              <a:t>hive </a:t>
            </a:r>
            <a:r>
              <a:rPr kumimoji="1" lang="en-US" altLang="zh-CN" dirty="0" err="1" smtClean="0">
                <a:latin typeface="微软雅黑"/>
                <a:ea typeface="微软雅黑"/>
                <a:cs typeface="微软雅黑"/>
              </a:rPr>
              <a:t>sql</a:t>
            </a:r>
            <a:r>
              <a:rPr kumimoji="1" lang="en-US" altLang="zh-CN" dirty="0" smtClean="0">
                <a:latin typeface="微软雅黑"/>
                <a:ea typeface="微软雅黑"/>
                <a:cs typeface="微软雅黑"/>
              </a:rPr>
              <a:t> </a:t>
            </a:r>
            <a:r>
              <a:rPr kumimoji="1" lang="zh-CN" altLang="en-US" dirty="0" smtClean="0">
                <a:latin typeface="微软雅黑"/>
                <a:ea typeface="微软雅黑"/>
                <a:cs typeface="微软雅黑"/>
              </a:rPr>
              <a:t>介绍</a:t>
            </a:r>
            <a:endParaRPr kumimoji="1" lang="zh-CN" altLang="en-US" dirty="0">
              <a:latin typeface="微软雅黑"/>
              <a:ea typeface="微软雅黑"/>
              <a:cs typeface="微软雅黑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53143" y="1263525"/>
            <a:ext cx="1243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1. Join</a:t>
            </a:r>
            <a:r>
              <a:rPr kumimoji="1" lang="zh-CN" altLang="en-US" dirty="0" smtClean="0"/>
              <a:t>操作</a:t>
            </a:r>
            <a:endParaRPr kumimoji="1"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898072" y="2035879"/>
            <a:ext cx="7587646" cy="17543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en-US" dirty="0">
                <a:latin typeface="+mj-ea"/>
                <a:ea typeface="+mj-ea"/>
              </a:rPr>
              <a:t>2</a:t>
            </a:r>
            <a:r>
              <a:rPr kumimoji="1" lang="en-US" altLang="en-US" dirty="0" smtClean="0">
                <a:latin typeface="+mj-ea"/>
                <a:ea typeface="+mj-ea"/>
              </a:rPr>
              <a:t>. 查询</a:t>
            </a:r>
            <a:r>
              <a:rPr kumimoji="1" lang="en-US" altLang="en-US" dirty="0" smtClean="0">
                <a:latin typeface="+mj-ea"/>
                <a:ea typeface="+mj-ea"/>
              </a:rPr>
              <a:t>一个表在另外一个表中也有的</a:t>
            </a:r>
            <a:r>
              <a:rPr kumimoji="1" lang="zh-CN" altLang="en-US" dirty="0" smtClean="0">
                <a:latin typeface="+mj-ea"/>
                <a:ea typeface="+mj-ea"/>
              </a:rPr>
              <a:t>：</a:t>
            </a:r>
            <a:r>
              <a:rPr kumimoji="1" lang="en-US" altLang="en-US" dirty="0" err="1" smtClean="0">
                <a:latin typeface="+mj-ea"/>
                <a:ea typeface="+mj-ea"/>
              </a:rPr>
              <a:t>使用join</a:t>
            </a:r>
            <a:endParaRPr kumimoji="1" lang="en-US" altLang="en-US" dirty="0" smtClean="0">
              <a:latin typeface="+mj-ea"/>
              <a:ea typeface="+mj-ea"/>
            </a:endParaRPr>
          </a:p>
          <a:p>
            <a:r>
              <a:rPr kumimoji="1" lang="en-US" altLang="en-US" dirty="0" smtClean="0">
                <a:latin typeface="+mn-ea"/>
              </a:rPr>
              <a:t>select</a:t>
            </a:r>
            <a:r>
              <a:rPr kumimoji="1" lang="zh-CN" altLang="en-US" dirty="0" smtClean="0">
                <a:latin typeface="+mn-ea"/>
              </a:rPr>
              <a:t> </a:t>
            </a:r>
            <a:r>
              <a:rPr kumimoji="1" lang="en-US" altLang="zh-CN" dirty="0" err="1" smtClean="0">
                <a:latin typeface="+mn-ea"/>
              </a:rPr>
              <a:t>a.vid</a:t>
            </a:r>
            <a:r>
              <a:rPr kumimoji="1" lang="en-US" altLang="zh-CN" dirty="0" smtClean="0">
                <a:latin typeface="+mn-ea"/>
              </a:rPr>
              <a:t> from a join b on </a:t>
            </a:r>
            <a:r>
              <a:rPr kumimoji="1" lang="en-US" altLang="zh-CN" dirty="0" err="1" smtClean="0">
                <a:latin typeface="+mn-ea"/>
              </a:rPr>
              <a:t>a.vid</a:t>
            </a:r>
            <a:r>
              <a:rPr kumimoji="1" lang="en-US" altLang="zh-CN" dirty="0" smtClean="0">
                <a:latin typeface="+mn-ea"/>
              </a:rPr>
              <a:t>=</a:t>
            </a:r>
            <a:r>
              <a:rPr kumimoji="1" lang="en-US" altLang="zh-CN" dirty="0" err="1" smtClean="0">
                <a:latin typeface="+mn-ea"/>
              </a:rPr>
              <a:t>b.vid</a:t>
            </a:r>
            <a:r>
              <a:rPr kumimoji="1" lang="en-US" altLang="zh-CN" dirty="0" smtClean="0">
                <a:latin typeface="+mj-ea"/>
                <a:ea typeface="+mj-ea"/>
              </a:rPr>
              <a:t>;</a:t>
            </a:r>
          </a:p>
          <a:p>
            <a:endParaRPr kumimoji="1" lang="en-US" altLang="en-US" dirty="0" smtClean="0">
              <a:latin typeface="+mj-ea"/>
              <a:ea typeface="+mj-ea"/>
            </a:endParaRPr>
          </a:p>
          <a:p>
            <a:r>
              <a:rPr kumimoji="1" lang="en-US" altLang="en-US" dirty="0">
                <a:latin typeface="+mj-ea"/>
                <a:ea typeface="+mj-ea"/>
              </a:rPr>
              <a:t>一个表中</a:t>
            </a:r>
            <a:r>
              <a:rPr kumimoji="1" lang="zh-CN" altLang="en-US" dirty="0">
                <a:latin typeface="+mj-ea"/>
                <a:ea typeface="+mj-ea"/>
              </a:rPr>
              <a:t>在另外一个表中没</a:t>
            </a:r>
            <a:r>
              <a:rPr kumimoji="1" lang="zh-CN" altLang="en-US" dirty="0" smtClean="0">
                <a:latin typeface="+mj-ea"/>
                <a:ea typeface="+mj-ea"/>
              </a:rPr>
              <a:t>有的：使用</a:t>
            </a:r>
            <a:r>
              <a:rPr kumimoji="1" lang="en-US" altLang="zh-CN" dirty="0" smtClean="0">
                <a:latin typeface="+mj-ea"/>
                <a:ea typeface="+mj-ea"/>
              </a:rPr>
              <a:t>left</a:t>
            </a:r>
            <a:r>
              <a:rPr kumimoji="1" lang="zh-CN" altLang="en-US" dirty="0" smtClean="0">
                <a:latin typeface="+mj-ea"/>
                <a:ea typeface="+mj-ea"/>
              </a:rPr>
              <a:t> </a:t>
            </a:r>
            <a:r>
              <a:rPr kumimoji="1" lang="en-US" altLang="zh-CN" dirty="0" smtClean="0">
                <a:latin typeface="+mj-ea"/>
                <a:ea typeface="+mj-ea"/>
              </a:rPr>
              <a:t>outer</a:t>
            </a:r>
            <a:r>
              <a:rPr kumimoji="1" lang="zh-CN" altLang="en-US" dirty="0" smtClean="0">
                <a:latin typeface="+mj-ea"/>
                <a:ea typeface="+mj-ea"/>
              </a:rPr>
              <a:t> </a:t>
            </a:r>
            <a:r>
              <a:rPr kumimoji="1" lang="en-US" altLang="zh-CN" dirty="0" smtClean="0">
                <a:latin typeface="+mj-ea"/>
                <a:ea typeface="+mj-ea"/>
              </a:rPr>
              <a:t>join</a:t>
            </a:r>
          </a:p>
          <a:p>
            <a:r>
              <a:rPr kumimoji="1" lang="en-US" altLang="en-US" dirty="0" smtClean="0">
                <a:latin typeface="+mn-ea"/>
              </a:rPr>
              <a:t>select </a:t>
            </a:r>
            <a:r>
              <a:rPr kumimoji="1" lang="en-US" altLang="en-US" dirty="0" err="1" smtClean="0">
                <a:latin typeface="+mn-ea"/>
              </a:rPr>
              <a:t>a.vid</a:t>
            </a:r>
            <a:r>
              <a:rPr kumimoji="1" lang="en-US" altLang="en-US" dirty="0" smtClean="0">
                <a:latin typeface="+mn-ea"/>
              </a:rPr>
              <a:t> from a left outer join</a:t>
            </a:r>
            <a:r>
              <a:rPr kumimoji="1" lang="zh-CN" altLang="en-US" dirty="0" smtClean="0">
                <a:latin typeface="+mn-ea"/>
              </a:rPr>
              <a:t> </a:t>
            </a:r>
            <a:r>
              <a:rPr kumimoji="1" lang="en-US" altLang="zh-CN" dirty="0" smtClean="0">
                <a:latin typeface="+mn-ea"/>
              </a:rPr>
              <a:t>b</a:t>
            </a:r>
            <a:r>
              <a:rPr kumimoji="1" lang="zh-CN" altLang="en-US" dirty="0" smtClean="0">
                <a:latin typeface="+mn-ea"/>
              </a:rPr>
              <a:t> </a:t>
            </a:r>
            <a:r>
              <a:rPr kumimoji="1" lang="en-US" altLang="zh-CN" dirty="0" smtClean="0">
                <a:latin typeface="+mn-ea"/>
              </a:rPr>
              <a:t>on</a:t>
            </a:r>
            <a:r>
              <a:rPr kumimoji="1" lang="zh-CN" altLang="en-US" dirty="0" smtClean="0">
                <a:latin typeface="+mn-ea"/>
              </a:rPr>
              <a:t> </a:t>
            </a:r>
            <a:r>
              <a:rPr kumimoji="1" lang="en-US" altLang="zh-CN" dirty="0" err="1" smtClean="0">
                <a:latin typeface="+mn-ea"/>
              </a:rPr>
              <a:t>a.vid</a:t>
            </a:r>
            <a:r>
              <a:rPr kumimoji="1" lang="en-US" altLang="zh-CN" dirty="0" smtClean="0">
                <a:latin typeface="+mn-ea"/>
              </a:rPr>
              <a:t>=</a:t>
            </a:r>
            <a:r>
              <a:rPr kumimoji="1" lang="en-US" altLang="zh-CN" dirty="0" err="1" smtClean="0">
                <a:latin typeface="+mn-ea"/>
              </a:rPr>
              <a:t>b.vid</a:t>
            </a:r>
            <a:r>
              <a:rPr kumimoji="1" lang="zh-CN" altLang="en-US" dirty="0" smtClean="0">
                <a:latin typeface="+mn-ea"/>
              </a:rPr>
              <a:t> </a:t>
            </a:r>
            <a:r>
              <a:rPr kumimoji="1" lang="en-US" altLang="zh-CN" dirty="0" smtClean="0">
                <a:latin typeface="+mn-ea"/>
              </a:rPr>
              <a:t>where</a:t>
            </a:r>
            <a:r>
              <a:rPr kumimoji="1" lang="zh-CN" altLang="en-US" dirty="0" smtClean="0">
                <a:latin typeface="+mn-ea"/>
              </a:rPr>
              <a:t> </a:t>
            </a:r>
            <a:r>
              <a:rPr kumimoji="1" lang="en-US" altLang="zh-CN" dirty="0" err="1" smtClean="0">
                <a:latin typeface="+mn-ea"/>
              </a:rPr>
              <a:t>b.vid</a:t>
            </a:r>
            <a:r>
              <a:rPr kumimoji="1" lang="zh-CN" altLang="en-US" dirty="0" smtClean="0">
                <a:latin typeface="+mn-ea"/>
              </a:rPr>
              <a:t> </a:t>
            </a:r>
            <a:r>
              <a:rPr kumimoji="1" lang="en-US" altLang="zh-CN" dirty="0" smtClean="0">
                <a:latin typeface="+mn-ea"/>
              </a:rPr>
              <a:t>is</a:t>
            </a:r>
            <a:r>
              <a:rPr kumimoji="1" lang="zh-CN" altLang="en-US" dirty="0" smtClean="0">
                <a:latin typeface="+mn-ea"/>
              </a:rPr>
              <a:t> </a:t>
            </a:r>
            <a:r>
              <a:rPr kumimoji="1" lang="en-US" altLang="zh-CN" dirty="0" smtClean="0">
                <a:latin typeface="+mn-ea"/>
              </a:rPr>
              <a:t>null;</a:t>
            </a:r>
            <a:r>
              <a:rPr kumimoji="1" lang="en-US" altLang="en-US" dirty="0" smtClean="0">
                <a:latin typeface="+mn-ea"/>
              </a:rPr>
              <a:t> </a:t>
            </a:r>
            <a:endParaRPr kumimoji="1" lang="en-US" altLang="en-US" dirty="0">
              <a:latin typeface="+mn-ea"/>
            </a:endParaRPr>
          </a:p>
          <a:p>
            <a:endParaRPr kumimoji="1" lang="en-US" altLang="zh-CN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771018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705816" y="854982"/>
            <a:ext cx="7988840" cy="294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kumimoji="1" lang="zh-CN" altLang="en-US" sz="1050" dirty="0" smtClean="0">
                <a:latin typeface="微软雅黑"/>
                <a:ea typeface="微软雅黑"/>
                <a:cs typeface="微软雅黑"/>
              </a:rPr>
              <a:t>目前进行数据计算或数据验证主要有以下两种方式：</a:t>
            </a:r>
            <a:endParaRPr kumimoji="1" lang="en-US" altLang="zh-CN" sz="1050" dirty="0" smtClean="0">
              <a:latin typeface="微软雅黑"/>
              <a:ea typeface="微软雅黑"/>
              <a:cs typeface="微软雅黑"/>
            </a:endParaRPr>
          </a:p>
        </p:txBody>
      </p:sp>
      <p:graphicFrame>
        <p:nvGraphicFramePr>
          <p:cNvPr id="15" name="图表 14"/>
          <p:cNvGraphicFramePr/>
          <p:nvPr>
            <p:extLst>
              <p:ext uri="{D42A27DB-BD31-4B8C-83A1-F6EECF244321}">
                <p14:modId xmlns:p14="http://schemas.microsoft.com/office/powerpoint/2010/main" val="1471193783"/>
              </p:ext>
            </p:extLst>
          </p:nvPr>
        </p:nvGraphicFramePr>
        <p:xfrm>
          <a:off x="1787068" y="1294193"/>
          <a:ext cx="6413501" cy="5851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27" name="图片 26" descr="切图_07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06" y="184787"/>
            <a:ext cx="2740859" cy="411425"/>
          </a:xfrm>
          <a:prstGeom prst="rect">
            <a:avLst/>
          </a:prstGeom>
        </p:spPr>
      </p:pic>
      <p:pic>
        <p:nvPicPr>
          <p:cNvPr id="28" name="图片 27" descr="未标题-1_03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493" y="277918"/>
            <a:ext cx="251996" cy="218839"/>
          </a:xfrm>
          <a:prstGeom prst="rect">
            <a:avLst/>
          </a:prstGeom>
        </p:spPr>
      </p:pic>
      <p:sp>
        <p:nvSpPr>
          <p:cNvPr id="29" name="文本框 28"/>
          <p:cNvSpPr txBox="1"/>
          <p:nvPr/>
        </p:nvSpPr>
        <p:spPr>
          <a:xfrm>
            <a:off x="521864" y="196108"/>
            <a:ext cx="2201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latin typeface="微软雅黑"/>
                <a:ea typeface="微软雅黑"/>
                <a:cs typeface="微软雅黑"/>
              </a:rPr>
              <a:t>数据计算现状</a:t>
            </a:r>
            <a:endParaRPr kumimoji="1" lang="zh-CN" altLang="en-US" dirty="0">
              <a:solidFill>
                <a:schemeClr val="bg1"/>
              </a:solidFill>
              <a:latin typeface="Helvetica Light"/>
              <a:ea typeface="FZ 中等线简体"/>
              <a:cs typeface="Helvetica Light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769316" y="140305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方式一：</a:t>
            </a:r>
            <a:endParaRPr kumimoji="1" lang="zh-CN" altLang="en-US" dirty="0"/>
          </a:p>
        </p:txBody>
      </p:sp>
      <p:pic>
        <p:nvPicPr>
          <p:cNvPr id="36" name="图片 3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7332" y="2367242"/>
            <a:ext cx="2502809" cy="213615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262695" y="2248293"/>
            <a:ext cx="4243642" cy="2255104"/>
          </a:xfrm>
          <a:prstGeom prst="rect">
            <a:avLst/>
          </a:prstGeom>
        </p:spPr>
      </p:pic>
      <p:grpSp>
        <p:nvGrpSpPr>
          <p:cNvPr id="10" name="组 9"/>
          <p:cNvGrpSpPr/>
          <p:nvPr/>
        </p:nvGrpSpPr>
        <p:grpSpPr>
          <a:xfrm>
            <a:off x="3451847" y="3326090"/>
            <a:ext cx="783635" cy="305605"/>
            <a:chOff x="1356214" y="139750"/>
            <a:chExt cx="262737" cy="305605"/>
          </a:xfrm>
        </p:grpSpPr>
        <p:sp>
          <p:nvSpPr>
            <p:cNvPr id="11" name="右箭头 10"/>
            <p:cNvSpPr/>
            <p:nvPr/>
          </p:nvSpPr>
          <p:spPr>
            <a:xfrm>
              <a:off x="1356214" y="139750"/>
              <a:ext cx="262737" cy="305605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2" name="右箭头 4"/>
            <p:cNvSpPr/>
            <p:nvPr/>
          </p:nvSpPr>
          <p:spPr>
            <a:xfrm>
              <a:off x="1356214" y="200871"/>
              <a:ext cx="183916" cy="18336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1200" kern="1200"/>
            </a:p>
          </p:txBody>
        </p:sp>
      </p:grpSp>
    </p:spTree>
    <p:extLst>
      <p:ext uri="{BB962C8B-B14F-4D97-AF65-F5344CB8AC3E}">
        <p14:creationId xmlns:p14="http://schemas.microsoft.com/office/powerpoint/2010/main" val="24074026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切图_0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06" y="184787"/>
            <a:ext cx="2740859" cy="411425"/>
          </a:xfrm>
          <a:prstGeom prst="rect">
            <a:avLst/>
          </a:prstGeom>
        </p:spPr>
      </p:pic>
      <p:pic>
        <p:nvPicPr>
          <p:cNvPr id="13" name="图片 12" descr="未标题-1_0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493" y="277918"/>
            <a:ext cx="251996" cy="218839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521864" y="196108"/>
            <a:ext cx="2517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latin typeface="微软雅黑"/>
                <a:ea typeface="微软雅黑"/>
                <a:cs typeface="微软雅黑"/>
              </a:rPr>
              <a:t>模型及</a:t>
            </a:r>
            <a:r>
              <a:rPr kumimoji="1" lang="en-US" altLang="zh-CN" dirty="0" smtClean="0">
                <a:latin typeface="微软雅黑"/>
                <a:ea typeface="微软雅黑"/>
                <a:cs typeface="微软雅黑"/>
              </a:rPr>
              <a:t>hive </a:t>
            </a:r>
            <a:r>
              <a:rPr kumimoji="1" lang="en-US" altLang="zh-CN" dirty="0" err="1" smtClean="0">
                <a:latin typeface="微软雅黑"/>
                <a:ea typeface="微软雅黑"/>
                <a:cs typeface="微软雅黑"/>
              </a:rPr>
              <a:t>sql</a:t>
            </a:r>
            <a:r>
              <a:rPr kumimoji="1" lang="en-US" altLang="zh-CN" dirty="0" smtClean="0">
                <a:latin typeface="微软雅黑"/>
                <a:ea typeface="微软雅黑"/>
                <a:cs typeface="微软雅黑"/>
              </a:rPr>
              <a:t> </a:t>
            </a:r>
            <a:r>
              <a:rPr kumimoji="1" lang="zh-CN" altLang="en-US" dirty="0" smtClean="0">
                <a:latin typeface="微软雅黑"/>
                <a:ea typeface="微软雅黑"/>
                <a:cs typeface="微软雅黑"/>
              </a:rPr>
              <a:t>介绍</a:t>
            </a:r>
            <a:endParaRPr kumimoji="1" lang="zh-CN" altLang="en-US" dirty="0">
              <a:latin typeface="微软雅黑"/>
              <a:ea typeface="微软雅黑"/>
              <a:cs typeface="微软雅黑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53143" y="1263525"/>
            <a:ext cx="1243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1. Join</a:t>
            </a:r>
            <a:r>
              <a:rPr kumimoji="1" lang="zh-CN" altLang="en-US" dirty="0" smtClean="0"/>
              <a:t>操作</a:t>
            </a:r>
            <a:endParaRPr kumimoji="1"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898072" y="2035879"/>
            <a:ext cx="599391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en-US" dirty="0">
                <a:latin typeface="+mn-ea"/>
              </a:rPr>
              <a:t>3</a:t>
            </a:r>
            <a:r>
              <a:rPr kumimoji="1" lang="en-US" altLang="en-US" dirty="0" smtClean="0">
                <a:latin typeface="+mn-ea"/>
              </a:rPr>
              <a:t>. </a:t>
            </a:r>
            <a:r>
              <a:rPr kumimoji="1" lang="en-US" altLang="en-US" dirty="0" err="1" smtClean="0">
                <a:latin typeface="+mn-ea"/>
              </a:rPr>
              <a:t>Mapjoin</a:t>
            </a:r>
            <a:r>
              <a:rPr kumimoji="1" lang="en-US" altLang="en-US" dirty="0" err="1" smtClean="0">
                <a:latin typeface="+mn-ea"/>
              </a:rPr>
              <a:t>操作</a:t>
            </a:r>
            <a:r>
              <a:rPr kumimoji="1" lang="en-US" altLang="en-US" dirty="0" smtClean="0">
                <a:latin typeface="+mn-ea"/>
              </a:rPr>
              <a:t>:</a:t>
            </a:r>
            <a:r>
              <a:rPr kumimoji="1" lang="zh-CN" altLang="en-US" dirty="0" smtClean="0">
                <a:latin typeface="+mn-ea"/>
              </a:rPr>
              <a:t> 适用于一个表作为配置文件的</a:t>
            </a:r>
            <a:r>
              <a:rPr kumimoji="1" lang="en-US" altLang="zh-CN" dirty="0" smtClean="0">
                <a:latin typeface="+mn-ea"/>
              </a:rPr>
              <a:t>join</a:t>
            </a:r>
            <a:r>
              <a:rPr kumimoji="1" lang="zh-CN" altLang="en-US" dirty="0" smtClean="0">
                <a:latin typeface="+mn-ea"/>
              </a:rPr>
              <a:t>方式。</a:t>
            </a:r>
            <a:endParaRPr kumimoji="1" lang="en-US" altLang="zh-CN" dirty="0" smtClean="0">
              <a:latin typeface="+mn-ea"/>
            </a:endParaRPr>
          </a:p>
          <a:p>
            <a:endParaRPr kumimoji="1" lang="en-US" altLang="zh-CN" dirty="0" smtClean="0">
              <a:latin typeface="+mn-ea"/>
            </a:endParaRPr>
          </a:p>
          <a:p>
            <a:r>
              <a:rPr kumimoji="1" lang="en-US" altLang="en-US" dirty="0" err="1" smtClean="0">
                <a:latin typeface="+mn-ea"/>
              </a:rPr>
              <a:t>b表很小，适合作为配置</a:t>
            </a:r>
            <a:r>
              <a:rPr kumimoji="1" lang="en-US" altLang="en-US" dirty="0" err="1" smtClean="0">
                <a:latin typeface="+mn-ea"/>
              </a:rPr>
              <a:t>文件</a:t>
            </a:r>
            <a:endParaRPr kumimoji="1" lang="en-US" altLang="en-US" dirty="0">
              <a:latin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98072" y="3165927"/>
            <a:ext cx="692694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select </a:t>
            </a:r>
            <a:r>
              <a:rPr kumimoji="1" lang="en-US" altLang="zh-CN" dirty="0">
                <a:latin typeface="+mn-ea"/>
              </a:rPr>
              <a:t>/*+ MAPJOIN(b) */</a:t>
            </a:r>
            <a:r>
              <a:rPr kumimoji="1" lang="en-US" altLang="en-US" dirty="0">
                <a:latin typeface="+mn-ea"/>
              </a:rPr>
              <a:t> </a:t>
            </a:r>
            <a:r>
              <a:rPr kumimoji="1" lang="en-US" altLang="zh-CN" dirty="0" err="1" smtClean="0"/>
              <a:t>a.vid</a:t>
            </a:r>
            <a:r>
              <a:rPr kumimoji="1" lang="en-US" altLang="zh-CN" dirty="0" smtClean="0"/>
              <a:t> from </a:t>
            </a:r>
          </a:p>
          <a:p>
            <a:r>
              <a:rPr kumimoji="1" lang="en-US" altLang="zh-CN" dirty="0" smtClean="0"/>
              <a:t>(</a:t>
            </a:r>
            <a:r>
              <a:rPr kumimoji="1" lang="en-US" altLang="zh-CN" dirty="0" smtClean="0"/>
              <a:t>select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vid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from</a:t>
            </a:r>
            <a:r>
              <a:rPr kumimoji="1" lang="zh-CN" altLang="en-US" dirty="0" smtClean="0"/>
              <a:t> </a:t>
            </a:r>
            <a:r>
              <a:rPr kumimoji="1" lang="en-US" altLang="zh-CN" dirty="0" err="1" smtClean="0"/>
              <a:t>vvlog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where</a:t>
            </a:r>
            <a:r>
              <a:rPr kumimoji="1" lang="zh-CN" altLang="en-US" dirty="0" smtClean="0"/>
              <a:t> </a:t>
            </a:r>
            <a:r>
              <a:rPr kumimoji="1" lang="en-US" altLang="zh-CN" dirty="0" err="1" smtClean="0"/>
              <a:t>dt</a:t>
            </a:r>
            <a:r>
              <a:rPr kumimoji="1" lang="en-US" altLang="zh-CN" dirty="0" smtClean="0"/>
              <a:t>=20141223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and</a:t>
            </a:r>
            <a:r>
              <a:rPr kumimoji="1" lang="zh-CN" altLang="en-US" dirty="0" smtClean="0"/>
              <a:t> </a:t>
            </a:r>
            <a:r>
              <a:rPr kumimoji="1" lang="en-US" altLang="zh-CN" dirty="0" err="1" smtClean="0"/>
              <a:t>msg</a:t>
            </a:r>
            <a:r>
              <a:rPr kumimoji="1" lang="en-US" altLang="zh-CN" dirty="0" smtClean="0"/>
              <a:t>=‘</a:t>
            </a:r>
            <a:r>
              <a:rPr kumimoji="1" lang="en-US" altLang="zh-CN" dirty="0" err="1" smtClean="0"/>
              <a:t>playcount</a:t>
            </a:r>
            <a:r>
              <a:rPr kumimoji="1" lang="en-US" altLang="zh-CN" dirty="0" smtClean="0"/>
              <a:t>’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)a</a:t>
            </a:r>
          </a:p>
          <a:p>
            <a:r>
              <a:rPr kumimoji="1" lang="en-US" altLang="zh-CN" dirty="0"/>
              <a:t>j</a:t>
            </a:r>
            <a:r>
              <a:rPr kumimoji="1" lang="en-US" altLang="zh-CN" dirty="0" smtClean="0"/>
              <a:t>oin</a:t>
            </a:r>
          </a:p>
          <a:p>
            <a:r>
              <a:rPr kumimoji="1" lang="en-US" altLang="zh-CN" dirty="0"/>
              <a:t>(</a:t>
            </a:r>
            <a:r>
              <a:rPr kumimoji="1" lang="en-US" altLang="zh-CN" dirty="0" smtClean="0"/>
              <a:t>select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column1 from </a:t>
            </a:r>
            <a:r>
              <a:rPr kumimoji="1" lang="en-US" altLang="zh-CN" dirty="0" err="1" smtClean="0"/>
              <a:t>config_table</a:t>
            </a:r>
            <a:r>
              <a:rPr kumimoji="1" lang="en-US" altLang="zh-CN" dirty="0" smtClean="0"/>
              <a:t> where group=‘flash’)b</a:t>
            </a:r>
          </a:p>
          <a:p>
            <a:r>
              <a:rPr kumimoji="1" lang="en-US" altLang="zh-CN" dirty="0" smtClean="0"/>
              <a:t>on </a:t>
            </a:r>
            <a:r>
              <a:rPr kumimoji="1" lang="en-US" altLang="zh-CN" dirty="0" err="1" smtClean="0"/>
              <a:t>a.vid</a:t>
            </a:r>
            <a:r>
              <a:rPr kumimoji="1" lang="en-US" altLang="zh-CN" dirty="0" smtClean="0"/>
              <a:t>=b.column1</a:t>
            </a:r>
          </a:p>
        </p:txBody>
      </p:sp>
    </p:spTree>
    <p:extLst>
      <p:ext uri="{BB962C8B-B14F-4D97-AF65-F5344CB8AC3E}">
        <p14:creationId xmlns:p14="http://schemas.microsoft.com/office/powerpoint/2010/main" val="9037248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切图_0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06" y="184787"/>
            <a:ext cx="2740859" cy="411425"/>
          </a:xfrm>
          <a:prstGeom prst="rect">
            <a:avLst/>
          </a:prstGeom>
        </p:spPr>
      </p:pic>
      <p:pic>
        <p:nvPicPr>
          <p:cNvPr id="13" name="图片 12" descr="未标题-1_0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493" y="277918"/>
            <a:ext cx="251996" cy="218839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521864" y="196108"/>
            <a:ext cx="2517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latin typeface="微软雅黑"/>
                <a:ea typeface="微软雅黑"/>
                <a:cs typeface="微软雅黑"/>
              </a:rPr>
              <a:t>模型及</a:t>
            </a:r>
            <a:r>
              <a:rPr kumimoji="1" lang="en-US" altLang="zh-CN" dirty="0" smtClean="0">
                <a:latin typeface="微软雅黑"/>
                <a:ea typeface="微软雅黑"/>
                <a:cs typeface="微软雅黑"/>
              </a:rPr>
              <a:t>hive </a:t>
            </a:r>
            <a:r>
              <a:rPr kumimoji="1" lang="en-US" altLang="zh-CN" dirty="0" err="1" smtClean="0">
                <a:latin typeface="微软雅黑"/>
                <a:ea typeface="微软雅黑"/>
                <a:cs typeface="微软雅黑"/>
              </a:rPr>
              <a:t>sql</a:t>
            </a:r>
            <a:r>
              <a:rPr kumimoji="1" lang="en-US" altLang="zh-CN" dirty="0" smtClean="0">
                <a:latin typeface="微软雅黑"/>
                <a:ea typeface="微软雅黑"/>
                <a:cs typeface="微软雅黑"/>
              </a:rPr>
              <a:t> </a:t>
            </a:r>
            <a:r>
              <a:rPr kumimoji="1" lang="zh-CN" altLang="en-US" dirty="0" smtClean="0">
                <a:latin typeface="微软雅黑"/>
                <a:ea typeface="微软雅黑"/>
                <a:cs typeface="微软雅黑"/>
              </a:rPr>
              <a:t>介绍</a:t>
            </a:r>
            <a:endParaRPr kumimoji="1" lang="zh-CN" altLang="en-US" dirty="0">
              <a:latin typeface="微软雅黑"/>
              <a:ea typeface="微软雅黑"/>
              <a:cs typeface="微软雅黑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53143" y="1263525"/>
            <a:ext cx="1335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2. </a:t>
            </a:r>
            <a:r>
              <a:rPr kumimoji="1" lang="zh-CN" altLang="en-US" dirty="0" smtClean="0"/>
              <a:t>分区操作</a:t>
            </a:r>
            <a:endParaRPr kumimoji="1"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762000" y="2039758"/>
            <a:ext cx="8456161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en-US" altLang="en-US" dirty="0" smtClean="0"/>
              <a:t>每个查询语句均要加上分区。</a:t>
            </a:r>
          </a:p>
          <a:p>
            <a:pPr marL="342900" indent="-342900">
              <a:buAutoNum type="arabicPeriod"/>
            </a:pPr>
            <a:r>
              <a:rPr kumimoji="1" lang="en-US" altLang="en-US" dirty="0" err="1" smtClean="0"/>
              <a:t>Where语句中带有or的查询，使用括号</a:t>
            </a:r>
            <a:r>
              <a:rPr kumimoji="1" lang="en-US" altLang="en-US" dirty="0" smtClean="0"/>
              <a:t>。</a:t>
            </a:r>
          </a:p>
          <a:p>
            <a:endParaRPr lang="en-US" altLang="zh-CN" dirty="0"/>
          </a:p>
          <a:p>
            <a:r>
              <a:rPr lang="en-US" altLang="zh-CN" dirty="0" smtClean="0"/>
              <a:t>select </a:t>
            </a:r>
            <a:r>
              <a:rPr lang="en-US" altLang="zh-CN" dirty="0" err="1"/>
              <a:t>uid,vid</a:t>
            </a:r>
            <a:r>
              <a:rPr lang="en-US" altLang="zh-CN" dirty="0"/>
              <a:t> from </a:t>
            </a:r>
            <a:r>
              <a:rPr lang="en-US" altLang="zh-CN" dirty="0" err="1"/>
              <a:t>vvlog</a:t>
            </a:r>
            <a:r>
              <a:rPr lang="en-US" altLang="zh-CN" dirty="0"/>
              <a:t> where </a:t>
            </a:r>
            <a:r>
              <a:rPr lang="en-US" altLang="zh-CN" dirty="0" smtClean="0">
                <a:solidFill>
                  <a:srgbClr val="FF0000"/>
                </a:solidFill>
              </a:rPr>
              <a:t>(</a:t>
            </a:r>
            <a:r>
              <a:rPr lang="en-US" altLang="zh-CN" dirty="0" err="1" smtClean="0"/>
              <a:t>msg</a:t>
            </a:r>
            <a:r>
              <a:rPr lang="en-US" altLang="zh-CN" dirty="0"/>
              <a:t>='</a:t>
            </a:r>
            <a:r>
              <a:rPr lang="en-US" altLang="zh-CN" dirty="0" err="1"/>
              <a:t>playCount</a:t>
            </a:r>
            <a:r>
              <a:rPr lang="en-US" altLang="zh-CN" dirty="0"/>
              <a:t>' or </a:t>
            </a:r>
            <a:r>
              <a:rPr lang="en-US" altLang="zh-CN" dirty="0" err="1"/>
              <a:t>msg</a:t>
            </a:r>
            <a:r>
              <a:rPr lang="en-US" altLang="zh-CN" dirty="0"/>
              <a:t>='</a:t>
            </a:r>
            <a:r>
              <a:rPr lang="en-US" altLang="zh-CN" dirty="0" err="1" smtClean="0"/>
              <a:t>videoStart</a:t>
            </a:r>
            <a:r>
              <a:rPr lang="en-US" altLang="zh-CN" dirty="0" smtClean="0"/>
              <a:t>’</a:t>
            </a:r>
            <a:r>
              <a:rPr lang="en-US" altLang="zh-CN" dirty="0" smtClean="0">
                <a:solidFill>
                  <a:srgbClr val="FF0000"/>
                </a:solidFill>
              </a:rPr>
              <a:t>)</a:t>
            </a:r>
            <a:r>
              <a:rPr lang="en-US" altLang="zh-CN" dirty="0" smtClean="0"/>
              <a:t> </a:t>
            </a:r>
            <a:r>
              <a:rPr lang="en-US" altLang="zh-CN" dirty="0"/>
              <a:t>and </a:t>
            </a:r>
            <a:r>
              <a:rPr lang="en-US" altLang="zh-CN" dirty="0" err="1"/>
              <a:t>dt</a:t>
            </a:r>
            <a:r>
              <a:rPr lang="en-US" altLang="zh-CN" dirty="0"/>
              <a:t>=</a:t>
            </a:r>
            <a:r>
              <a:rPr lang="en-US" altLang="zh-CN" dirty="0" smtClean="0"/>
              <a:t>20141228</a:t>
            </a:r>
          </a:p>
          <a:p>
            <a:endParaRPr kumimoji="1" lang="en-US" altLang="en-US" dirty="0"/>
          </a:p>
          <a:p>
            <a:r>
              <a:rPr kumimoji="1" lang="en-US" altLang="en-US" dirty="0" err="1" smtClean="0"/>
              <a:t>原因是and的优先级比or高</a:t>
            </a:r>
            <a:endParaRPr kumimoji="1" lang="en-US" altLang="en-US" dirty="0" smtClean="0"/>
          </a:p>
          <a:p>
            <a:endParaRPr kumimoji="1"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37504785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587893" y="853848"/>
            <a:ext cx="7988840" cy="714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kumimoji="1" lang="zh-CN" altLang="en-US" sz="1050" dirty="0" smtClean="0">
                <a:latin typeface="微软雅黑"/>
                <a:ea typeface="微软雅黑"/>
                <a:cs typeface="微软雅黑"/>
              </a:rPr>
              <a:t>定位：为算法工程师、数据分析师提供一个稳定便捷的分析计算</a:t>
            </a:r>
            <a:r>
              <a:rPr kumimoji="1" lang="zh-CN" altLang="en-US" sz="1050" dirty="0" smtClean="0">
                <a:solidFill>
                  <a:srgbClr val="FF0000"/>
                </a:solidFill>
                <a:latin typeface="微软雅黑"/>
                <a:ea typeface="微软雅黑"/>
                <a:cs typeface="微软雅黑"/>
              </a:rPr>
              <a:t>平台</a:t>
            </a:r>
            <a:r>
              <a:rPr kumimoji="1" lang="zh-CN" altLang="en-US" sz="1050" dirty="0" smtClean="0">
                <a:latin typeface="微软雅黑"/>
                <a:ea typeface="微软雅黑"/>
                <a:cs typeface="微软雅黑"/>
              </a:rPr>
              <a:t>，保障其从大量数据中搜索隐藏于其中的信息。</a:t>
            </a:r>
            <a:endParaRPr kumimoji="1" lang="en-US" altLang="zh-CN" sz="1050" dirty="0" smtClean="0">
              <a:latin typeface="微软雅黑"/>
              <a:ea typeface="微软雅黑"/>
              <a:cs typeface="微软雅黑"/>
            </a:endParaRPr>
          </a:p>
          <a:p>
            <a:pPr algn="just">
              <a:lnSpc>
                <a:spcPct val="130000"/>
              </a:lnSpc>
            </a:pPr>
            <a:endParaRPr kumimoji="1" lang="en-US" altLang="zh-CN" sz="1050" dirty="0" smtClean="0">
              <a:latin typeface="微软雅黑"/>
              <a:ea typeface="微软雅黑"/>
              <a:cs typeface="微软雅黑"/>
            </a:endParaRPr>
          </a:p>
          <a:p>
            <a:pPr algn="just">
              <a:lnSpc>
                <a:spcPct val="130000"/>
              </a:lnSpc>
            </a:pPr>
            <a:r>
              <a:rPr kumimoji="1" lang="zh-CN" altLang="en-US" sz="1050" dirty="0" smtClean="0">
                <a:latin typeface="微软雅黑"/>
                <a:ea typeface="微软雅黑"/>
                <a:cs typeface="微软雅黑"/>
              </a:rPr>
              <a:t>服务宗旨：稳定、便捷</a:t>
            </a:r>
          </a:p>
        </p:txBody>
      </p:sp>
      <p:sp>
        <p:nvSpPr>
          <p:cNvPr id="5" name="Rounded Rectangle 4"/>
          <p:cNvSpPr>
            <a:spLocks noChangeArrowheads="1"/>
          </p:cNvSpPr>
          <p:nvPr/>
        </p:nvSpPr>
        <p:spPr bwMode="auto">
          <a:xfrm>
            <a:off x="1426202" y="1694246"/>
            <a:ext cx="2397345" cy="401256"/>
          </a:xfrm>
          <a:prstGeom prst="roundRect">
            <a:avLst>
              <a:gd name="adj" fmla="val 16667"/>
            </a:avLst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zh-CN" altLang="en-US" dirty="0" smtClean="0">
                <a:solidFill>
                  <a:srgbClr val="CCE8CF"/>
                </a:solidFill>
                <a:latin typeface="Arial"/>
                <a:ea typeface="黑体" charset="0"/>
                <a:cs typeface="Arial"/>
              </a:rPr>
              <a:t>数据平台组</a:t>
            </a:r>
            <a:endParaRPr lang="zh-CN" altLang="en-US" dirty="0">
              <a:solidFill>
                <a:srgbClr val="CCE8CF"/>
              </a:solidFill>
              <a:latin typeface="Arial"/>
              <a:ea typeface="黑体" charset="0"/>
              <a:cs typeface="Arial"/>
            </a:endParaRPr>
          </a:p>
        </p:txBody>
      </p:sp>
      <p:sp>
        <p:nvSpPr>
          <p:cNvPr id="7" name="Rounded Rectangle 11"/>
          <p:cNvSpPr>
            <a:spLocks noChangeArrowheads="1"/>
          </p:cNvSpPr>
          <p:nvPr/>
        </p:nvSpPr>
        <p:spPr bwMode="auto">
          <a:xfrm>
            <a:off x="1406254" y="2184095"/>
            <a:ext cx="609600" cy="2315327"/>
          </a:xfrm>
          <a:prstGeom prst="roundRect">
            <a:avLst>
              <a:gd name="adj" fmla="val 16667"/>
            </a:avLst>
          </a:prstGeom>
          <a:ln>
            <a:headEnd/>
            <a:tailE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anchor="ctr"/>
          <a:lstStyle/>
          <a:p>
            <a:pPr algn="ctr"/>
            <a:r>
              <a:rPr lang="zh-CN" altLang="en-US" dirty="0" smtClean="0">
                <a:solidFill>
                  <a:srgbClr val="CCE8CF"/>
                </a:solidFill>
                <a:latin typeface="Arial"/>
                <a:ea typeface="黑体" charset="0"/>
                <a:cs typeface="Arial"/>
              </a:rPr>
              <a:t>数据计算平台</a:t>
            </a:r>
            <a:endParaRPr lang="zh-CN" altLang="en-US" dirty="0">
              <a:solidFill>
                <a:srgbClr val="CCE8CF"/>
              </a:solidFill>
              <a:latin typeface="Arial"/>
              <a:ea typeface="黑体" charset="0"/>
              <a:cs typeface="Arial"/>
            </a:endParaRPr>
          </a:p>
        </p:txBody>
      </p:sp>
      <p:sp>
        <p:nvSpPr>
          <p:cNvPr id="8" name="Rounded Rectangle 11"/>
          <p:cNvSpPr>
            <a:spLocks noChangeArrowheads="1"/>
          </p:cNvSpPr>
          <p:nvPr/>
        </p:nvSpPr>
        <p:spPr bwMode="auto">
          <a:xfrm>
            <a:off x="2308618" y="2189239"/>
            <a:ext cx="609600" cy="2310183"/>
          </a:xfrm>
          <a:prstGeom prst="roundRect">
            <a:avLst>
              <a:gd name="adj" fmla="val 16667"/>
            </a:avLst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anchor="ctr"/>
          <a:lstStyle/>
          <a:p>
            <a:pPr algn="ctr"/>
            <a:r>
              <a:rPr lang="zh-CN" altLang="en-US" dirty="0" smtClean="0">
                <a:solidFill>
                  <a:srgbClr val="CCE8CF"/>
                </a:solidFill>
                <a:latin typeface="Arial"/>
                <a:ea typeface="黑体" charset="0"/>
                <a:cs typeface="Arial"/>
              </a:rPr>
              <a:t>数据模型</a:t>
            </a:r>
            <a:endParaRPr lang="zh-CN" altLang="en-US" dirty="0">
              <a:solidFill>
                <a:srgbClr val="CCE8CF"/>
              </a:solidFill>
              <a:latin typeface="Arial"/>
              <a:ea typeface="黑体" charset="0"/>
              <a:cs typeface="Arial"/>
            </a:endParaRPr>
          </a:p>
        </p:txBody>
      </p:sp>
      <p:sp>
        <p:nvSpPr>
          <p:cNvPr id="10" name="Rounded Rectangle 11"/>
          <p:cNvSpPr>
            <a:spLocks noChangeArrowheads="1"/>
          </p:cNvSpPr>
          <p:nvPr/>
        </p:nvSpPr>
        <p:spPr bwMode="auto">
          <a:xfrm>
            <a:off x="3213947" y="2189239"/>
            <a:ext cx="609600" cy="2310183"/>
          </a:xfrm>
          <a:prstGeom prst="roundRect">
            <a:avLst>
              <a:gd name="adj" fmla="val 16667"/>
            </a:avLst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anchor="ctr"/>
          <a:lstStyle/>
          <a:p>
            <a:pPr algn="ctr"/>
            <a:r>
              <a:rPr lang="zh-CN" altLang="en-US" dirty="0" smtClean="0">
                <a:solidFill>
                  <a:srgbClr val="CCE8CF"/>
                </a:solidFill>
                <a:latin typeface="Arial"/>
                <a:ea typeface="黑体" charset="0"/>
                <a:cs typeface="Arial"/>
              </a:rPr>
              <a:t>常态数据计算</a:t>
            </a:r>
            <a:endParaRPr lang="zh-CN" altLang="en-US" dirty="0">
              <a:solidFill>
                <a:srgbClr val="CCE8CF"/>
              </a:solidFill>
              <a:latin typeface="Arial"/>
              <a:ea typeface="黑体" charset="0"/>
              <a:cs typeface="Arial"/>
            </a:endParaRPr>
          </a:p>
        </p:txBody>
      </p:sp>
      <p:pic>
        <p:nvPicPr>
          <p:cNvPr id="12" name="图片 11" descr="切图_0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06" y="184787"/>
            <a:ext cx="2921524" cy="411425"/>
          </a:xfrm>
          <a:prstGeom prst="rect">
            <a:avLst/>
          </a:prstGeom>
        </p:spPr>
      </p:pic>
      <p:pic>
        <p:nvPicPr>
          <p:cNvPr id="13" name="图片 12" descr="未标题-1_0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493" y="277918"/>
            <a:ext cx="251996" cy="218839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521864" y="196108"/>
            <a:ext cx="2898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latin typeface="微软雅黑"/>
                <a:ea typeface="微软雅黑"/>
                <a:cs typeface="微软雅黑"/>
              </a:rPr>
              <a:t>数据平台组</a:t>
            </a:r>
            <a:r>
              <a:rPr kumimoji="1" lang="zh-CN" altLang="en-US" dirty="0">
                <a:latin typeface="微软雅黑"/>
                <a:ea typeface="微软雅黑"/>
                <a:cs typeface="微软雅黑"/>
              </a:rPr>
              <a:t>提供的服务</a:t>
            </a:r>
          </a:p>
        </p:txBody>
      </p:sp>
    </p:spTree>
    <p:extLst>
      <p:ext uri="{BB962C8B-B14F-4D97-AF65-F5344CB8AC3E}">
        <p14:creationId xmlns:p14="http://schemas.microsoft.com/office/powerpoint/2010/main" val="34804368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 3"/>
          <p:cNvGrpSpPr/>
          <p:nvPr/>
        </p:nvGrpSpPr>
        <p:grpSpPr>
          <a:xfrm>
            <a:off x="705817" y="1514921"/>
            <a:ext cx="6140240" cy="893285"/>
            <a:chOff x="863366" y="1091650"/>
            <a:chExt cx="3501749" cy="1163568"/>
          </a:xfrm>
        </p:grpSpPr>
        <p:sp>
          <p:nvSpPr>
            <p:cNvPr id="5" name="文本框 4"/>
            <p:cNvSpPr txBox="1"/>
            <p:nvPr/>
          </p:nvSpPr>
          <p:spPr>
            <a:xfrm>
              <a:off x="1157349" y="1091650"/>
              <a:ext cx="3207766" cy="5478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40000"/>
                </a:lnSpc>
              </a:pPr>
              <a:r>
                <a:rPr kumimoji="1" lang="zh-CN" altLang="en-US" sz="1600" dirty="0" smtClean="0">
                  <a:latin typeface="+mn-ea"/>
                  <a:cs typeface="微软雅黑"/>
                </a:rPr>
                <a:t>搭建更多计算平台，提供更多种类服务</a:t>
              </a:r>
              <a:endParaRPr kumimoji="1" lang="zh-CN" altLang="en-US" sz="1600" dirty="0">
                <a:latin typeface="+mn-ea"/>
                <a:cs typeface="微软雅黑"/>
              </a:endParaRPr>
            </a:p>
          </p:txBody>
        </p:sp>
        <p:grpSp>
          <p:nvGrpSpPr>
            <p:cNvPr id="7" name="组 6"/>
            <p:cNvGrpSpPr/>
            <p:nvPr/>
          </p:nvGrpSpPr>
          <p:grpSpPr>
            <a:xfrm>
              <a:off x="863366" y="1158675"/>
              <a:ext cx="257767" cy="440991"/>
              <a:chOff x="1134113" y="1389939"/>
              <a:chExt cx="298598" cy="510843"/>
            </a:xfrm>
          </p:grpSpPr>
          <p:pic>
            <p:nvPicPr>
              <p:cNvPr id="17" name="图片 16" descr="切图_07.png"/>
              <p:cNvPicPr preferRelativeResize="0">
                <a:picLocks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34113" y="1413040"/>
                <a:ext cx="298596" cy="468000"/>
              </a:xfrm>
              <a:prstGeom prst="rect">
                <a:avLst/>
              </a:prstGeom>
            </p:spPr>
          </p:pic>
          <p:sp>
            <p:nvSpPr>
              <p:cNvPr id="18" name="文本框 17"/>
              <p:cNvSpPr txBox="1">
                <a:spLocks noChangeAspect="1"/>
              </p:cNvSpPr>
              <p:nvPr/>
            </p:nvSpPr>
            <p:spPr>
              <a:xfrm>
                <a:off x="1180910" y="1389939"/>
                <a:ext cx="251801" cy="5108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1600" dirty="0" smtClean="0">
                    <a:solidFill>
                      <a:srgbClr val="FFFFFF"/>
                    </a:solidFill>
                    <a:latin typeface="+mn-ea"/>
                    <a:cs typeface="Helvetica Light"/>
                  </a:rPr>
                  <a:t>1</a:t>
                </a:r>
                <a:endParaRPr kumimoji="1" lang="zh-CN" altLang="en-US" sz="1600" dirty="0">
                  <a:solidFill>
                    <a:srgbClr val="FFFFFF"/>
                  </a:solidFill>
                  <a:latin typeface="+mn-ea"/>
                  <a:cs typeface="Helvetica Light"/>
                </a:endParaRPr>
              </a:p>
            </p:txBody>
          </p:sp>
        </p:grpSp>
        <p:grpSp>
          <p:nvGrpSpPr>
            <p:cNvPr id="8" name="组 7"/>
            <p:cNvGrpSpPr/>
            <p:nvPr/>
          </p:nvGrpSpPr>
          <p:grpSpPr>
            <a:xfrm>
              <a:off x="863366" y="1805422"/>
              <a:ext cx="257767" cy="440992"/>
              <a:chOff x="1134113" y="1409555"/>
              <a:chExt cx="298598" cy="510845"/>
            </a:xfrm>
          </p:grpSpPr>
          <p:pic>
            <p:nvPicPr>
              <p:cNvPr id="15" name="图片 14" descr="切图_07.png"/>
              <p:cNvPicPr preferRelativeResize="0">
                <a:picLocks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34113" y="1413041"/>
                <a:ext cx="298596" cy="467999"/>
              </a:xfrm>
              <a:prstGeom prst="rect">
                <a:avLst/>
              </a:prstGeom>
            </p:spPr>
          </p:pic>
          <p:sp>
            <p:nvSpPr>
              <p:cNvPr id="16" name="文本框 15"/>
              <p:cNvSpPr txBox="1">
                <a:spLocks noChangeAspect="1"/>
              </p:cNvSpPr>
              <p:nvPr/>
            </p:nvSpPr>
            <p:spPr>
              <a:xfrm>
                <a:off x="1180910" y="1409555"/>
                <a:ext cx="251801" cy="5108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1600" dirty="0" smtClean="0">
                    <a:solidFill>
                      <a:srgbClr val="FFFFFF"/>
                    </a:solidFill>
                    <a:latin typeface="+mn-ea"/>
                    <a:cs typeface="Helvetica Light"/>
                  </a:rPr>
                  <a:t>2</a:t>
                </a:r>
                <a:endParaRPr kumimoji="1" lang="zh-CN" altLang="en-US" sz="1600" dirty="0">
                  <a:solidFill>
                    <a:srgbClr val="FFFFFF"/>
                  </a:solidFill>
                  <a:latin typeface="+mn-ea"/>
                  <a:cs typeface="Helvetica Light"/>
                </a:endParaRPr>
              </a:p>
            </p:txBody>
          </p:sp>
        </p:grpSp>
        <p:sp>
          <p:nvSpPr>
            <p:cNvPr id="11" name="文本框 10"/>
            <p:cNvSpPr txBox="1"/>
            <p:nvPr/>
          </p:nvSpPr>
          <p:spPr>
            <a:xfrm>
              <a:off x="1157349" y="1814227"/>
              <a:ext cx="3207766" cy="440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en-US" sz="1600" dirty="0" err="1" smtClean="0">
                  <a:latin typeface="+mn-ea"/>
                  <a:cs typeface="宋体"/>
                </a:rPr>
                <a:t>Hue和调度系统结合</a:t>
              </a:r>
              <a:endParaRPr kumimoji="1" lang="en-US" altLang="zh-CN" sz="1600" dirty="0">
                <a:latin typeface="+mn-ea"/>
                <a:cs typeface="宋体"/>
              </a:endParaRPr>
            </a:p>
          </p:txBody>
        </p:sp>
      </p:grpSp>
      <p:pic>
        <p:nvPicPr>
          <p:cNvPr id="19" name="图片 18" descr="切图_0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06" y="184787"/>
            <a:ext cx="2740859" cy="411425"/>
          </a:xfrm>
          <a:prstGeom prst="rect">
            <a:avLst/>
          </a:prstGeom>
        </p:spPr>
      </p:pic>
      <p:pic>
        <p:nvPicPr>
          <p:cNvPr id="20" name="图片 19" descr="未标题-1_0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493" y="277918"/>
            <a:ext cx="251996" cy="218839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521864" y="196108"/>
            <a:ext cx="2201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latin typeface="微软雅黑"/>
                <a:ea typeface="微软雅黑"/>
                <a:cs typeface="微软雅黑"/>
              </a:rPr>
              <a:t>未来规划</a:t>
            </a:r>
          </a:p>
        </p:txBody>
      </p:sp>
      <p:pic>
        <p:nvPicPr>
          <p:cNvPr id="14" name="图片 13" descr="切图_07.png"/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817" y="2523311"/>
            <a:ext cx="451986" cy="310159"/>
          </a:xfrm>
          <a:prstGeom prst="rect">
            <a:avLst/>
          </a:prstGeom>
        </p:spPr>
      </p:pic>
      <p:sp>
        <p:nvSpPr>
          <p:cNvPr id="22" name="文本框 21"/>
          <p:cNvSpPr txBox="1">
            <a:spLocks noChangeAspect="1"/>
          </p:cNvSpPr>
          <p:nvPr/>
        </p:nvSpPr>
        <p:spPr>
          <a:xfrm>
            <a:off x="776654" y="2521001"/>
            <a:ext cx="381152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>
                <a:solidFill>
                  <a:srgbClr val="FFFFFF"/>
                </a:solidFill>
                <a:latin typeface="+mn-ea"/>
                <a:cs typeface="Helvetica Light"/>
              </a:rPr>
              <a:t>3</a:t>
            </a:r>
            <a:endParaRPr kumimoji="1" lang="zh-CN" altLang="en-US" sz="1600" dirty="0">
              <a:solidFill>
                <a:srgbClr val="FFFFFF"/>
              </a:solidFill>
              <a:latin typeface="+mn-ea"/>
              <a:cs typeface="Helvetica Light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1221310" y="2527761"/>
            <a:ext cx="56247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dirty="0" smtClean="0">
                <a:latin typeface="+mn-ea"/>
                <a:cs typeface="宋体"/>
              </a:rPr>
              <a:t>期待各位的反馈</a:t>
            </a:r>
            <a:endParaRPr kumimoji="1" lang="en-US" altLang="zh-CN" sz="1600" dirty="0">
              <a:latin typeface="+mn-ea"/>
              <a:cs typeface="宋体"/>
            </a:endParaRPr>
          </a:p>
        </p:txBody>
      </p:sp>
    </p:spTree>
    <p:extLst>
      <p:ext uri="{BB962C8B-B14F-4D97-AF65-F5344CB8AC3E}">
        <p14:creationId xmlns:p14="http://schemas.microsoft.com/office/powerpoint/2010/main" val="22015446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 descr="切图_0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06" y="184787"/>
            <a:ext cx="2740859" cy="411425"/>
          </a:xfrm>
          <a:prstGeom prst="rect">
            <a:avLst/>
          </a:prstGeom>
        </p:spPr>
      </p:pic>
      <p:pic>
        <p:nvPicPr>
          <p:cNvPr id="20" name="图片 19" descr="未标题-1_0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493" y="277918"/>
            <a:ext cx="251996" cy="218839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521864" y="196108"/>
            <a:ext cx="2201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latin typeface="微软雅黑"/>
                <a:ea typeface="微软雅黑"/>
                <a:cs typeface="微软雅黑"/>
              </a:rPr>
              <a:t>联系我们</a:t>
            </a: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0576808"/>
              </p:ext>
            </p:extLst>
          </p:nvPr>
        </p:nvGraphicFramePr>
        <p:xfrm>
          <a:off x="1402737" y="1714501"/>
          <a:ext cx="6398691" cy="19142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2049"/>
                <a:gridCol w="4526642"/>
              </a:tblGrid>
              <a:tr h="478563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姓名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邮箱</a:t>
                      </a:r>
                      <a:endParaRPr lang="zh-CN" altLang="en-US" dirty="0"/>
                    </a:p>
                  </a:txBody>
                  <a:tcPr/>
                </a:tc>
              </a:tr>
              <a:tr h="478563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张亚军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hlinkClick r:id="rId5"/>
                        </a:rPr>
                        <a:t>yajunzhang@sohu-inc.com</a:t>
                      </a:r>
                      <a:r>
                        <a:rPr lang="en-US" altLang="zh-CN" dirty="0" smtClean="0"/>
                        <a:t>  </a:t>
                      </a:r>
                      <a:r>
                        <a:rPr lang="zh-CN" altLang="en-US" dirty="0" smtClean="0"/>
                        <a:t>（抄送）</a:t>
                      </a:r>
                      <a:endParaRPr lang="zh-CN" altLang="en-US" dirty="0"/>
                    </a:p>
                  </a:txBody>
                  <a:tcPr/>
                </a:tc>
              </a:tr>
              <a:tr h="478563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李峰超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hlinkClick r:id="rId6"/>
                        </a:rPr>
                        <a:t>fengchaoli115471@sohu-inc.com</a:t>
                      </a:r>
                      <a:r>
                        <a:rPr lang="zh-CN" altLang="en-US" dirty="0" smtClean="0"/>
                        <a:t>（抄送）</a:t>
                      </a:r>
                      <a:endParaRPr lang="zh-CN" altLang="en-US" dirty="0"/>
                    </a:p>
                  </a:txBody>
                  <a:tcPr/>
                </a:tc>
              </a:tr>
              <a:tr h="478563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迟连义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hlinkClick r:id="rId7"/>
                        </a:rPr>
                        <a:t>lianyichi@sohu-inc.com</a:t>
                      </a:r>
                      <a:r>
                        <a:rPr lang="en-US" altLang="zh-CN" dirty="0" smtClean="0"/>
                        <a:t>  </a:t>
                      </a:r>
                      <a:r>
                        <a:rPr lang="zh-CN" altLang="en-US" dirty="0" smtClean="0"/>
                        <a:t>（收件人）</a:t>
                      </a:r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499503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7602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705816" y="854982"/>
            <a:ext cx="7988840" cy="294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kumimoji="1" lang="zh-CN" altLang="en-US" sz="1050" dirty="0" smtClean="0">
                <a:latin typeface="微软雅黑"/>
                <a:ea typeface="微软雅黑"/>
                <a:cs typeface="微软雅黑"/>
              </a:rPr>
              <a:t>目前进行数据计算或数据验证主要有以下两种方式：</a:t>
            </a:r>
            <a:endParaRPr kumimoji="1" lang="en-US" altLang="zh-CN" sz="1050" dirty="0" smtClean="0">
              <a:latin typeface="微软雅黑"/>
              <a:ea typeface="微软雅黑"/>
              <a:cs typeface="微软雅黑"/>
            </a:endParaRPr>
          </a:p>
        </p:txBody>
      </p:sp>
      <p:graphicFrame>
        <p:nvGraphicFramePr>
          <p:cNvPr id="15" name="图表 14"/>
          <p:cNvGraphicFramePr/>
          <p:nvPr>
            <p:extLst>
              <p:ext uri="{D42A27DB-BD31-4B8C-83A1-F6EECF244321}">
                <p14:modId xmlns:p14="http://schemas.microsoft.com/office/powerpoint/2010/main" val="2230582906"/>
              </p:ext>
            </p:extLst>
          </p:nvPr>
        </p:nvGraphicFramePr>
        <p:xfrm>
          <a:off x="1787070" y="1294192"/>
          <a:ext cx="6413501" cy="5851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4" name="文本框 23"/>
          <p:cNvSpPr txBox="1"/>
          <p:nvPr/>
        </p:nvSpPr>
        <p:spPr>
          <a:xfrm>
            <a:off x="705816" y="2001764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en-US" sz="1400" dirty="0" smtClean="0">
                <a:latin typeface="宋体"/>
                <a:ea typeface="宋体"/>
                <a:cs typeface="宋体"/>
              </a:rPr>
              <a:t>缺点：</a:t>
            </a:r>
          </a:p>
        </p:txBody>
      </p:sp>
      <p:pic>
        <p:nvPicPr>
          <p:cNvPr id="27" name="图片 26" descr="切图_07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06" y="184787"/>
            <a:ext cx="2740859" cy="411425"/>
          </a:xfrm>
          <a:prstGeom prst="rect">
            <a:avLst/>
          </a:prstGeom>
        </p:spPr>
      </p:pic>
      <p:pic>
        <p:nvPicPr>
          <p:cNvPr id="28" name="图片 27" descr="未标题-1_03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493" y="277918"/>
            <a:ext cx="251996" cy="218839"/>
          </a:xfrm>
          <a:prstGeom prst="rect">
            <a:avLst/>
          </a:prstGeom>
        </p:spPr>
      </p:pic>
      <p:sp>
        <p:nvSpPr>
          <p:cNvPr id="29" name="文本框 28"/>
          <p:cNvSpPr txBox="1"/>
          <p:nvPr/>
        </p:nvSpPr>
        <p:spPr>
          <a:xfrm>
            <a:off x="521864" y="196108"/>
            <a:ext cx="2201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latin typeface="微软雅黑"/>
                <a:ea typeface="微软雅黑"/>
                <a:cs typeface="微软雅黑"/>
              </a:rPr>
              <a:t>数据计算现状</a:t>
            </a:r>
            <a:endParaRPr kumimoji="1" lang="zh-CN" altLang="en-US" dirty="0">
              <a:solidFill>
                <a:schemeClr val="bg1"/>
              </a:solidFill>
              <a:latin typeface="Helvetica Light"/>
              <a:ea typeface="FZ 中等线简体"/>
              <a:cs typeface="Helvetica Light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769316" y="140305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方式一：</a:t>
            </a:r>
            <a:endParaRPr kumimoji="1" lang="zh-CN" altLang="en-US" dirty="0"/>
          </a:p>
        </p:txBody>
      </p:sp>
      <p:grpSp>
        <p:nvGrpSpPr>
          <p:cNvPr id="10" name="组 9"/>
          <p:cNvGrpSpPr/>
          <p:nvPr/>
        </p:nvGrpSpPr>
        <p:grpSpPr>
          <a:xfrm>
            <a:off x="769318" y="2549655"/>
            <a:ext cx="6140242" cy="1418600"/>
            <a:chOff x="863365" y="1091650"/>
            <a:chExt cx="3501750" cy="1847828"/>
          </a:xfrm>
        </p:grpSpPr>
        <p:sp>
          <p:nvSpPr>
            <p:cNvPr id="11" name="文本框 10"/>
            <p:cNvSpPr txBox="1"/>
            <p:nvPr/>
          </p:nvSpPr>
          <p:spPr>
            <a:xfrm>
              <a:off x="1157349" y="1091650"/>
              <a:ext cx="3207766" cy="494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40000"/>
                </a:lnSpc>
              </a:pPr>
              <a:r>
                <a:rPr kumimoji="1" lang="en-US" altLang="en-US" sz="1400" dirty="0" err="1">
                  <a:latin typeface="宋体"/>
                  <a:ea typeface="宋体"/>
                  <a:cs typeface="宋体"/>
                </a:rPr>
                <a:t>sql需要每次手写，或者拷贝后修改日期、类型等</a:t>
              </a:r>
              <a:r>
                <a:rPr kumimoji="1" lang="en-US" altLang="en-US" sz="1400" dirty="0">
                  <a:latin typeface="宋体"/>
                  <a:ea typeface="宋体"/>
                  <a:cs typeface="宋体"/>
                </a:rPr>
                <a:t>。</a:t>
              </a:r>
              <a:endParaRPr kumimoji="1" lang="zh-CN" altLang="en-US" sz="1400" dirty="0">
                <a:latin typeface="微软雅黑"/>
                <a:ea typeface="微软雅黑"/>
                <a:cs typeface="微软雅黑"/>
              </a:endParaRPr>
            </a:p>
          </p:txBody>
        </p:sp>
        <p:grpSp>
          <p:nvGrpSpPr>
            <p:cNvPr id="12" name="组 11"/>
            <p:cNvGrpSpPr/>
            <p:nvPr/>
          </p:nvGrpSpPr>
          <p:grpSpPr>
            <a:xfrm>
              <a:off x="863366" y="1158674"/>
              <a:ext cx="257767" cy="521172"/>
              <a:chOff x="1134113" y="1389939"/>
              <a:chExt cx="298598" cy="603725"/>
            </a:xfrm>
          </p:grpSpPr>
          <p:pic>
            <p:nvPicPr>
              <p:cNvPr id="35" name="图片 34" descr="切图_07.png"/>
              <p:cNvPicPr preferRelativeResize="0">
                <a:picLocks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34113" y="1413040"/>
                <a:ext cx="298596" cy="468000"/>
              </a:xfrm>
              <a:prstGeom prst="rect">
                <a:avLst/>
              </a:prstGeom>
            </p:spPr>
          </p:pic>
          <p:sp>
            <p:nvSpPr>
              <p:cNvPr id="36" name="文本框 35"/>
              <p:cNvSpPr txBox="1">
                <a:spLocks noChangeAspect="1"/>
              </p:cNvSpPr>
              <p:nvPr/>
            </p:nvSpPr>
            <p:spPr>
              <a:xfrm>
                <a:off x="1180910" y="1389939"/>
                <a:ext cx="251801" cy="6037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2000" dirty="0" smtClean="0">
                    <a:solidFill>
                      <a:srgbClr val="FFFFFF"/>
                    </a:solidFill>
                    <a:latin typeface="Helvetica Light"/>
                    <a:ea typeface="FZ 中等线简体"/>
                    <a:cs typeface="Helvetica Light"/>
                  </a:rPr>
                  <a:t>1</a:t>
                </a:r>
                <a:endParaRPr kumimoji="1" lang="zh-CN" altLang="en-US" sz="2000" dirty="0">
                  <a:solidFill>
                    <a:srgbClr val="FFFFFF"/>
                  </a:solidFill>
                  <a:latin typeface="Helvetica Light"/>
                  <a:ea typeface="FZ 中等线简体"/>
                  <a:cs typeface="Helvetica Light"/>
                </a:endParaRPr>
              </a:p>
            </p:txBody>
          </p:sp>
        </p:grpSp>
        <p:grpSp>
          <p:nvGrpSpPr>
            <p:cNvPr id="13" name="组 12"/>
            <p:cNvGrpSpPr/>
            <p:nvPr/>
          </p:nvGrpSpPr>
          <p:grpSpPr>
            <a:xfrm>
              <a:off x="863366" y="1805421"/>
              <a:ext cx="257767" cy="521171"/>
              <a:chOff x="1134113" y="1409555"/>
              <a:chExt cx="298598" cy="603725"/>
            </a:xfrm>
          </p:grpSpPr>
          <p:pic>
            <p:nvPicPr>
              <p:cNvPr id="32" name="图片 31" descr="切图_07.png"/>
              <p:cNvPicPr preferRelativeResize="0">
                <a:picLocks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34113" y="1413041"/>
                <a:ext cx="298596" cy="467999"/>
              </a:xfrm>
              <a:prstGeom prst="rect">
                <a:avLst/>
              </a:prstGeom>
            </p:spPr>
          </p:pic>
          <p:sp>
            <p:nvSpPr>
              <p:cNvPr id="33" name="文本框 32"/>
              <p:cNvSpPr txBox="1">
                <a:spLocks noChangeAspect="1"/>
              </p:cNvSpPr>
              <p:nvPr/>
            </p:nvSpPr>
            <p:spPr>
              <a:xfrm>
                <a:off x="1180910" y="1409555"/>
                <a:ext cx="251801" cy="6037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2000" dirty="0" smtClean="0">
                    <a:solidFill>
                      <a:srgbClr val="FFFFFF"/>
                    </a:solidFill>
                    <a:latin typeface="Helvetica Light"/>
                    <a:ea typeface="FZ 中等线简体"/>
                    <a:cs typeface="Helvetica Light"/>
                  </a:rPr>
                  <a:t>2</a:t>
                </a:r>
                <a:endParaRPr kumimoji="1" lang="zh-CN" altLang="en-US" sz="2000" dirty="0">
                  <a:solidFill>
                    <a:srgbClr val="FFFFFF"/>
                  </a:solidFill>
                  <a:latin typeface="Helvetica Light"/>
                  <a:ea typeface="FZ 中等线简体"/>
                  <a:cs typeface="Helvetica Light"/>
                </a:endParaRPr>
              </a:p>
            </p:txBody>
          </p:sp>
        </p:grpSp>
        <p:grpSp>
          <p:nvGrpSpPr>
            <p:cNvPr id="14" name="组 13"/>
            <p:cNvGrpSpPr/>
            <p:nvPr/>
          </p:nvGrpSpPr>
          <p:grpSpPr>
            <a:xfrm>
              <a:off x="863365" y="2418306"/>
              <a:ext cx="257766" cy="521172"/>
              <a:chOff x="1134113" y="1389939"/>
              <a:chExt cx="298597" cy="603725"/>
            </a:xfrm>
          </p:grpSpPr>
          <p:pic>
            <p:nvPicPr>
              <p:cNvPr id="30" name="图片 29" descr="切图_07.png"/>
              <p:cNvPicPr preferRelativeResize="0">
                <a:picLocks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34113" y="1413040"/>
                <a:ext cx="298596" cy="468000"/>
              </a:xfrm>
              <a:prstGeom prst="rect">
                <a:avLst/>
              </a:prstGeom>
            </p:spPr>
          </p:pic>
          <p:sp>
            <p:nvSpPr>
              <p:cNvPr id="31" name="文本框 30"/>
              <p:cNvSpPr txBox="1">
                <a:spLocks noChangeAspect="1"/>
              </p:cNvSpPr>
              <p:nvPr/>
            </p:nvSpPr>
            <p:spPr>
              <a:xfrm>
                <a:off x="1180909" y="1389939"/>
                <a:ext cx="251801" cy="6037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2000" dirty="0" smtClean="0">
                    <a:solidFill>
                      <a:srgbClr val="FFFFFF"/>
                    </a:solidFill>
                    <a:latin typeface="Helvetica Light"/>
                    <a:ea typeface="FZ 中等线简体"/>
                    <a:cs typeface="Helvetica Light"/>
                  </a:rPr>
                  <a:t>3</a:t>
                </a:r>
                <a:endParaRPr kumimoji="1" lang="zh-CN" altLang="en-US" sz="2000" dirty="0">
                  <a:solidFill>
                    <a:srgbClr val="FFFFFF"/>
                  </a:solidFill>
                  <a:latin typeface="Helvetica Light"/>
                  <a:ea typeface="FZ 中等线简体"/>
                  <a:cs typeface="Helvetica Light"/>
                </a:endParaRPr>
              </a:p>
            </p:txBody>
          </p:sp>
        </p:grpSp>
        <p:sp>
          <p:nvSpPr>
            <p:cNvPr id="18" name="文本框 17"/>
            <p:cNvSpPr txBox="1"/>
            <p:nvPr/>
          </p:nvSpPr>
          <p:spPr>
            <a:xfrm>
              <a:off x="1157349" y="1814227"/>
              <a:ext cx="3207766" cy="4009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1400" dirty="0">
                  <a:latin typeface="宋体"/>
                  <a:cs typeface="宋体"/>
                </a:rPr>
                <a:t>繁重的后续数据整理工作。</a:t>
              </a:r>
              <a:endParaRPr kumimoji="1" lang="en-US" altLang="zh-CN" sz="1400" dirty="0">
                <a:latin typeface="宋体"/>
                <a:cs typeface="宋体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1157349" y="2347754"/>
              <a:ext cx="3207766" cy="494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40000"/>
                </a:lnSpc>
              </a:pPr>
              <a:r>
                <a:rPr kumimoji="1" lang="zh-CN" altLang="en-US" sz="1400" dirty="0">
                  <a:latin typeface="宋体"/>
                  <a:cs typeface="宋体"/>
                </a:rPr>
                <a:t>工作流式工作</a:t>
              </a:r>
              <a:r>
                <a:rPr kumimoji="1" lang="zh-CN" altLang="en-US" sz="1400" dirty="0" smtClean="0">
                  <a:latin typeface="宋体"/>
                  <a:cs typeface="宋体"/>
                </a:rPr>
                <a:t>，不同</a:t>
              </a:r>
              <a:r>
                <a:rPr kumimoji="1" lang="en-US" altLang="zh-CN" sz="1400" dirty="0" err="1" smtClean="0">
                  <a:latin typeface="宋体"/>
                  <a:cs typeface="宋体"/>
                </a:rPr>
                <a:t>sql</a:t>
              </a:r>
              <a:r>
                <a:rPr kumimoji="1" lang="zh-CN" altLang="en-US" sz="1400" dirty="0" smtClean="0">
                  <a:latin typeface="宋体"/>
                  <a:cs typeface="宋体"/>
                </a:rPr>
                <a:t>需要重复劳动</a:t>
              </a:r>
              <a:r>
                <a:rPr kumimoji="1" lang="zh-CN" altLang="en-US" sz="1400" dirty="0">
                  <a:latin typeface="宋体"/>
                  <a:cs typeface="宋体"/>
                </a:rPr>
                <a:t>。</a:t>
              </a:r>
              <a:r>
                <a:rPr kumimoji="1" lang="en-US" altLang="en-US" sz="1400" dirty="0">
                  <a:latin typeface="宋体"/>
                  <a:ea typeface="宋体"/>
                  <a:cs typeface="宋体"/>
                </a:rPr>
                <a:t> </a:t>
              </a:r>
              <a:endParaRPr kumimoji="1" lang="zh-CN" altLang="en-US" sz="1400" dirty="0">
                <a:solidFill>
                  <a:srgbClr val="000000"/>
                </a:solidFill>
                <a:latin typeface="微软雅黑"/>
                <a:ea typeface="微软雅黑"/>
                <a:cs typeface="微软雅黑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449590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图表 17"/>
          <p:cNvGraphicFramePr/>
          <p:nvPr>
            <p:extLst>
              <p:ext uri="{D42A27DB-BD31-4B8C-83A1-F6EECF244321}">
                <p14:modId xmlns:p14="http://schemas.microsoft.com/office/powerpoint/2010/main" val="28883726"/>
              </p:ext>
            </p:extLst>
          </p:nvPr>
        </p:nvGraphicFramePr>
        <p:xfrm>
          <a:off x="1785314" y="1300384"/>
          <a:ext cx="6413501" cy="5851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27" name="图片 26" descr="切图_07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06" y="184787"/>
            <a:ext cx="2740859" cy="411425"/>
          </a:xfrm>
          <a:prstGeom prst="rect">
            <a:avLst/>
          </a:prstGeom>
        </p:spPr>
      </p:pic>
      <p:pic>
        <p:nvPicPr>
          <p:cNvPr id="28" name="图片 27" descr="未标题-1_03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493" y="277918"/>
            <a:ext cx="251996" cy="218839"/>
          </a:xfrm>
          <a:prstGeom prst="rect">
            <a:avLst/>
          </a:prstGeom>
        </p:spPr>
      </p:pic>
      <p:sp>
        <p:nvSpPr>
          <p:cNvPr id="29" name="文本框 28"/>
          <p:cNvSpPr txBox="1"/>
          <p:nvPr/>
        </p:nvSpPr>
        <p:spPr>
          <a:xfrm>
            <a:off x="521864" y="196108"/>
            <a:ext cx="2201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latin typeface="微软雅黑"/>
                <a:ea typeface="微软雅黑"/>
                <a:cs typeface="微软雅黑"/>
              </a:rPr>
              <a:t>数据计算现状</a:t>
            </a:r>
            <a:endParaRPr kumimoji="1" lang="zh-CN" altLang="en-US" dirty="0">
              <a:solidFill>
                <a:schemeClr val="bg1"/>
              </a:solidFill>
              <a:latin typeface="Helvetica Light"/>
              <a:ea typeface="FZ 中等线简体"/>
              <a:cs typeface="Helvetica Light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69316" y="140305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方式二：</a:t>
            </a:r>
            <a:endParaRPr kumimoji="1"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705816" y="854982"/>
            <a:ext cx="7988840" cy="294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kumimoji="1" lang="zh-CN" altLang="en-US" sz="1050" dirty="0" smtClean="0">
                <a:latin typeface="微软雅黑"/>
                <a:ea typeface="微软雅黑"/>
                <a:cs typeface="微软雅黑"/>
              </a:rPr>
              <a:t>目前进行数据计算或数据验证主要有以下两种方式：</a:t>
            </a:r>
            <a:endParaRPr kumimoji="1" lang="en-US" altLang="zh-CN" sz="1050" dirty="0" smtClean="0">
              <a:latin typeface="微软雅黑"/>
              <a:ea typeface="微软雅黑"/>
              <a:cs typeface="微软雅黑"/>
            </a:endParaRPr>
          </a:p>
        </p:txBody>
      </p:sp>
      <p:grpSp>
        <p:nvGrpSpPr>
          <p:cNvPr id="12" name="组 11"/>
          <p:cNvGrpSpPr/>
          <p:nvPr/>
        </p:nvGrpSpPr>
        <p:grpSpPr>
          <a:xfrm>
            <a:off x="769316" y="2553930"/>
            <a:ext cx="6140242" cy="1418600"/>
            <a:chOff x="863365" y="1091650"/>
            <a:chExt cx="3501750" cy="1847828"/>
          </a:xfrm>
        </p:grpSpPr>
        <p:sp>
          <p:nvSpPr>
            <p:cNvPr id="13" name="文本框 12"/>
            <p:cNvSpPr txBox="1"/>
            <p:nvPr/>
          </p:nvSpPr>
          <p:spPr>
            <a:xfrm>
              <a:off x="1157349" y="1091650"/>
              <a:ext cx="3207766" cy="494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40000"/>
                </a:lnSpc>
              </a:pPr>
              <a:r>
                <a:rPr kumimoji="1" lang="zh-CN" altLang="en-US" sz="1400" dirty="0" smtClean="0">
                  <a:latin typeface="宋体"/>
                  <a:cs typeface="宋体"/>
                </a:rPr>
                <a:t>依赖数据平台组，获得结果的时间存在不确定性。</a:t>
              </a:r>
              <a:endParaRPr kumimoji="1" lang="zh-CN" altLang="en-US" sz="1400" dirty="0">
                <a:latin typeface="微软雅黑"/>
                <a:ea typeface="微软雅黑"/>
                <a:cs typeface="微软雅黑"/>
              </a:endParaRPr>
            </a:p>
          </p:txBody>
        </p:sp>
        <p:grpSp>
          <p:nvGrpSpPr>
            <p:cNvPr id="14" name="组 13"/>
            <p:cNvGrpSpPr/>
            <p:nvPr/>
          </p:nvGrpSpPr>
          <p:grpSpPr>
            <a:xfrm>
              <a:off x="863366" y="1158674"/>
              <a:ext cx="257767" cy="521172"/>
              <a:chOff x="1134113" y="1389939"/>
              <a:chExt cx="298598" cy="603725"/>
            </a:xfrm>
          </p:grpSpPr>
          <p:pic>
            <p:nvPicPr>
              <p:cNvPr id="30" name="图片 29" descr="切图_07.png"/>
              <p:cNvPicPr preferRelativeResize="0">
                <a:picLocks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34113" y="1413040"/>
                <a:ext cx="298596" cy="468000"/>
              </a:xfrm>
              <a:prstGeom prst="rect">
                <a:avLst/>
              </a:prstGeom>
            </p:spPr>
          </p:pic>
          <p:sp>
            <p:nvSpPr>
              <p:cNvPr id="31" name="文本框 30"/>
              <p:cNvSpPr txBox="1">
                <a:spLocks noChangeAspect="1"/>
              </p:cNvSpPr>
              <p:nvPr/>
            </p:nvSpPr>
            <p:spPr>
              <a:xfrm>
                <a:off x="1180910" y="1389939"/>
                <a:ext cx="251801" cy="6037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2000" dirty="0" smtClean="0">
                    <a:solidFill>
                      <a:srgbClr val="FFFFFF"/>
                    </a:solidFill>
                    <a:latin typeface="Helvetica Light"/>
                    <a:ea typeface="FZ 中等线简体"/>
                    <a:cs typeface="Helvetica Light"/>
                  </a:rPr>
                  <a:t>1</a:t>
                </a:r>
                <a:endParaRPr kumimoji="1" lang="zh-CN" altLang="en-US" sz="2000" dirty="0">
                  <a:solidFill>
                    <a:srgbClr val="FFFFFF"/>
                  </a:solidFill>
                  <a:latin typeface="Helvetica Light"/>
                  <a:ea typeface="FZ 中等线简体"/>
                  <a:cs typeface="Helvetica Light"/>
                </a:endParaRPr>
              </a:p>
            </p:txBody>
          </p:sp>
        </p:grpSp>
        <p:grpSp>
          <p:nvGrpSpPr>
            <p:cNvPr id="16" name="组 15"/>
            <p:cNvGrpSpPr/>
            <p:nvPr/>
          </p:nvGrpSpPr>
          <p:grpSpPr>
            <a:xfrm>
              <a:off x="863366" y="1805421"/>
              <a:ext cx="257767" cy="521171"/>
              <a:chOff x="1134113" y="1409555"/>
              <a:chExt cx="298598" cy="603725"/>
            </a:xfrm>
          </p:grpSpPr>
          <p:pic>
            <p:nvPicPr>
              <p:cNvPr id="23" name="图片 22" descr="切图_07.png"/>
              <p:cNvPicPr preferRelativeResize="0">
                <a:picLocks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34113" y="1413041"/>
                <a:ext cx="298596" cy="467999"/>
              </a:xfrm>
              <a:prstGeom prst="rect">
                <a:avLst/>
              </a:prstGeom>
            </p:spPr>
          </p:pic>
          <p:sp>
            <p:nvSpPr>
              <p:cNvPr id="26" name="文本框 25"/>
              <p:cNvSpPr txBox="1">
                <a:spLocks noChangeAspect="1"/>
              </p:cNvSpPr>
              <p:nvPr/>
            </p:nvSpPr>
            <p:spPr>
              <a:xfrm>
                <a:off x="1180910" y="1409555"/>
                <a:ext cx="251801" cy="6037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2000" dirty="0" smtClean="0">
                    <a:solidFill>
                      <a:srgbClr val="FFFFFF"/>
                    </a:solidFill>
                    <a:latin typeface="Helvetica Light"/>
                    <a:ea typeface="FZ 中等线简体"/>
                    <a:cs typeface="Helvetica Light"/>
                  </a:rPr>
                  <a:t>2</a:t>
                </a:r>
                <a:endParaRPr kumimoji="1" lang="zh-CN" altLang="en-US" sz="2000" dirty="0">
                  <a:solidFill>
                    <a:srgbClr val="FFFFFF"/>
                  </a:solidFill>
                  <a:latin typeface="Helvetica Light"/>
                  <a:ea typeface="FZ 中等线简体"/>
                  <a:cs typeface="Helvetica Light"/>
                </a:endParaRPr>
              </a:p>
            </p:txBody>
          </p:sp>
        </p:grpSp>
        <p:grpSp>
          <p:nvGrpSpPr>
            <p:cNvPr id="17" name="组 16"/>
            <p:cNvGrpSpPr/>
            <p:nvPr/>
          </p:nvGrpSpPr>
          <p:grpSpPr>
            <a:xfrm>
              <a:off x="863365" y="2418306"/>
              <a:ext cx="257766" cy="521172"/>
              <a:chOff x="1134113" y="1389939"/>
              <a:chExt cx="298597" cy="603725"/>
            </a:xfrm>
          </p:grpSpPr>
          <p:pic>
            <p:nvPicPr>
              <p:cNvPr id="21" name="图片 20" descr="切图_07.png"/>
              <p:cNvPicPr preferRelativeResize="0">
                <a:picLocks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34113" y="1413040"/>
                <a:ext cx="298596" cy="468000"/>
              </a:xfrm>
              <a:prstGeom prst="rect">
                <a:avLst/>
              </a:prstGeom>
            </p:spPr>
          </p:pic>
          <p:sp>
            <p:nvSpPr>
              <p:cNvPr id="22" name="文本框 21"/>
              <p:cNvSpPr txBox="1">
                <a:spLocks noChangeAspect="1"/>
              </p:cNvSpPr>
              <p:nvPr/>
            </p:nvSpPr>
            <p:spPr>
              <a:xfrm>
                <a:off x="1180909" y="1389939"/>
                <a:ext cx="251801" cy="6037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2000" dirty="0" smtClean="0">
                    <a:solidFill>
                      <a:srgbClr val="FFFFFF"/>
                    </a:solidFill>
                    <a:latin typeface="Helvetica Light"/>
                    <a:ea typeface="FZ 中等线简体"/>
                    <a:cs typeface="Helvetica Light"/>
                  </a:rPr>
                  <a:t>3</a:t>
                </a:r>
                <a:endParaRPr kumimoji="1" lang="zh-CN" altLang="en-US" sz="2000" dirty="0">
                  <a:solidFill>
                    <a:srgbClr val="FFFFFF"/>
                  </a:solidFill>
                  <a:latin typeface="Helvetica Light"/>
                  <a:ea typeface="FZ 中等线简体"/>
                  <a:cs typeface="Helvetica Light"/>
                </a:endParaRPr>
              </a:p>
            </p:txBody>
          </p:sp>
        </p:grpSp>
        <p:sp>
          <p:nvSpPr>
            <p:cNvPr id="19" name="文本框 18"/>
            <p:cNvSpPr txBox="1"/>
            <p:nvPr/>
          </p:nvSpPr>
          <p:spPr>
            <a:xfrm>
              <a:off x="1157349" y="1814227"/>
              <a:ext cx="3207766" cy="4009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en-US" sz="1400" dirty="0" smtClean="0">
                  <a:latin typeface="宋体"/>
                  <a:cs typeface="宋体"/>
                </a:rPr>
                <a:t>沟通不足或者需求双方理解偏差可能导致计算结果错误。</a:t>
              </a:r>
              <a:endParaRPr kumimoji="1" lang="en-US" altLang="zh-CN" sz="1400" dirty="0">
                <a:latin typeface="宋体"/>
                <a:cs typeface="宋体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1157349" y="2347754"/>
              <a:ext cx="3207766" cy="4009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1400" dirty="0">
                  <a:latin typeface="宋体"/>
                  <a:cs typeface="宋体"/>
                </a:rPr>
                <a:t>而且无论如何，</a:t>
              </a:r>
              <a:r>
                <a:rPr kumimoji="1" lang="zh-CN" altLang="en-US" sz="1400" dirty="0" smtClean="0">
                  <a:latin typeface="宋体"/>
                  <a:cs typeface="宋体"/>
                </a:rPr>
                <a:t>后面两步</a:t>
              </a:r>
              <a:r>
                <a:rPr kumimoji="1" lang="zh-CN" altLang="en-US" sz="1400" dirty="0">
                  <a:latin typeface="宋体"/>
                  <a:cs typeface="宋体"/>
                </a:rPr>
                <a:t>的工作没有办法避免。</a:t>
              </a:r>
            </a:p>
          </p:txBody>
        </p:sp>
      </p:grpSp>
      <p:sp>
        <p:nvSpPr>
          <p:cNvPr id="32" name="文本框 31"/>
          <p:cNvSpPr txBox="1"/>
          <p:nvPr/>
        </p:nvSpPr>
        <p:spPr>
          <a:xfrm>
            <a:off x="705816" y="2001764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en-US" sz="1400" dirty="0" smtClean="0">
                <a:latin typeface="宋体"/>
                <a:ea typeface="宋体"/>
                <a:cs typeface="宋体"/>
              </a:rPr>
              <a:t>缺点：</a:t>
            </a:r>
          </a:p>
        </p:txBody>
      </p:sp>
    </p:spTree>
    <p:extLst>
      <p:ext uri="{BB962C8B-B14F-4D97-AF65-F5344CB8AC3E}">
        <p14:creationId xmlns:p14="http://schemas.microsoft.com/office/powerpoint/2010/main" val="37598482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图片 26" descr="切图_0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06" y="184787"/>
            <a:ext cx="2740859" cy="411425"/>
          </a:xfrm>
          <a:prstGeom prst="rect">
            <a:avLst/>
          </a:prstGeom>
        </p:spPr>
      </p:pic>
      <p:pic>
        <p:nvPicPr>
          <p:cNvPr id="28" name="图片 27" descr="未标题-1_0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493" y="277918"/>
            <a:ext cx="251996" cy="218839"/>
          </a:xfrm>
          <a:prstGeom prst="rect">
            <a:avLst/>
          </a:prstGeom>
        </p:spPr>
      </p:pic>
      <p:sp>
        <p:nvSpPr>
          <p:cNvPr id="29" name="文本框 28"/>
          <p:cNvSpPr txBox="1"/>
          <p:nvPr/>
        </p:nvSpPr>
        <p:spPr>
          <a:xfrm>
            <a:off x="521864" y="196108"/>
            <a:ext cx="2201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latin typeface="微软雅黑"/>
                <a:ea typeface="微软雅黑"/>
                <a:cs typeface="微软雅黑"/>
              </a:rPr>
              <a:t>数据计算现状</a:t>
            </a:r>
            <a:endParaRPr kumimoji="1" lang="zh-CN" altLang="en-US" dirty="0">
              <a:solidFill>
                <a:schemeClr val="bg1"/>
              </a:solidFill>
              <a:latin typeface="Helvetica Light"/>
              <a:ea typeface="FZ 中等线简体"/>
              <a:cs typeface="Helvetica Light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348409" y="1616012"/>
            <a:ext cx="47500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孔子</a:t>
            </a:r>
            <a:r>
              <a:rPr lang="en-US" altLang="zh-CN" dirty="0"/>
              <a:t>·</a:t>
            </a:r>
            <a:r>
              <a:rPr lang="en-US" altLang="zh-CN" dirty="0" smtClean="0"/>
              <a:t>《</a:t>
            </a:r>
            <a:r>
              <a:rPr lang="zh-CN" altLang="en-US" dirty="0" smtClean="0"/>
              <a:t>论语</a:t>
            </a:r>
            <a:r>
              <a:rPr lang="en-US" altLang="zh-CN" dirty="0" smtClean="0"/>
              <a:t>·</a:t>
            </a:r>
            <a:r>
              <a:rPr lang="zh-CN" altLang="en-US" dirty="0" smtClean="0"/>
              <a:t>卫灵公</a:t>
            </a:r>
            <a:r>
              <a:rPr lang="en-US" altLang="zh-CN" dirty="0" smtClean="0"/>
              <a:t>》</a:t>
            </a:r>
            <a:r>
              <a:rPr lang="zh-CN" altLang="en-US" dirty="0"/>
              <a:t>工欲善其事</a:t>
            </a:r>
            <a:r>
              <a:rPr lang="en-US" altLang="zh-CN" dirty="0"/>
              <a:t>,</a:t>
            </a:r>
            <a:r>
              <a:rPr lang="zh-CN" altLang="en-US" dirty="0"/>
              <a:t>必先利</a:t>
            </a:r>
            <a:r>
              <a:rPr lang="zh-CN" altLang="en-US" dirty="0" smtClean="0"/>
              <a:t>其器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283240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切图_0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06" y="184787"/>
            <a:ext cx="2740859" cy="411425"/>
          </a:xfrm>
          <a:prstGeom prst="rect">
            <a:avLst/>
          </a:prstGeom>
        </p:spPr>
      </p:pic>
      <p:pic>
        <p:nvPicPr>
          <p:cNvPr id="5" name="图片 4" descr="未标题-1_0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493" y="277918"/>
            <a:ext cx="251996" cy="218839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521864" y="196108"/>
            <a:ext cx="2201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>
                <a:latin typeface="微软雅黑"/>
                <a:ea typeface="微软雅黑"/>
                <a:cs typeface="微软雅黑"/>
              </a:rPr>
              <a:t>Hue </a:t>
            </a:r>
            <a:r>
              <a:rPr kumimoji="1" lang="zh-CN" altLang="en-US" dirty="0" smtClean="0">
                <a:latin typeface="微软雅黑"/>
                <a:ea typeface="微软雅黑"/>
                <a:cs typeface="微软雅黑"/>
              </a:rPr>
              <a:t>简介</a:t>
            </a:r>
            <a:endParaRPr kumimoji="1" lang="zh-CN" altLang="en-US" dirty="0">
              <a:latin typeface="微软雅黑"/>
              <a:ea typeface="微软雅黑"/>
              <a:cs typeface="微软雅黑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51393" y="1656975"/>
            <a:ext cx="6352212" cy="294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endParaRPr kumimoji="1" lang="en-US" altLang="zh-CN" sz="1050" dirty="0">
              <a:latin typeface="微软雅黑"/>
              <a:ea typeface="微软雅黑"/>
              <a:cs typeface="微软雅黑"/>
            </a:endParaRPr>
          </a:p>
        </p:txBody>
      </p:sp>
      <p:grpSp>
        <p:nvGrpSpPr>
          <p:cNvPr id="13" name="组 12"/>
          <p:cNvGrpSpPr/>
          <p:nvPr/>
        </p:nvGrpSpPr>
        <p:grpSpPr>
          <a:xfrm>
            <a:off x="651393" y="1910166"/>
            <a:ext cx="6140242" cy="1343960"/>
            <a:chOff x="863365" y="1091650"/>
            <a:chExt cx="3501750" cy="1750604"/>
          </a:xfrm>
        </p:grpSpPr>
        <p:sp>
          <p:nvSpPr>
            <p:cNvPr id="14" name="文本框 13"/>
            <p:cNvSpPr txBox="1"/>
            <p:nvPr/>
          </p:nvSpPr>
          <p:spPr>
            <a:xfrm>
              <a:off x="1157349" y="1091650"/>
              <a:ext cx="3207766" cy="494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40000"/>
                </a:lnSpc>
              </a:pPr>
              <a:r>
                <a:rPr kumimoji="1" lang="en-US" altLang="zh-CN" sz="1400" b="1" dirty="0" smtClean="0">
                  <a:latin typeface="微软雅黑"/>
                  <a:ea typeface="微软雅黑"/>
                  <a:cs typeface="微软雅黑"/>
                </a:rPr>
                <a:t>Hue </a:t>
              </a:r>
              <a:r>
                <a:rPr kumimoji="1" lang="zh-CN" altLang="en-US" sz="1400" b="1" dirty="0" smtClean="0">
                  <a:latin typeface="微软雅黑"/>
                  <a:ea typeface="微软雅黑"/>
                  <a:cs typeface="微软雅黑"/>
                </a:rPr>
                <a:t>特性</a:t>
              </a:r>
              <a:endParaRPr kumimoji="1" lang="zh-CN" altLang="en-US" sz="1400" b="1" dirty="0">
                <a:latin typeface="微软雅黑"/>
                <a:ea typeface="微软雅黑"/>
                <a:cs typeface="微软雅黑"/>
              </a:endParaRPr>
            </a:p>
          </p:txBody>
        </p:sp>
        <p:grpSp>
          <p:nvGrpSpPr>
            <p:cNvPr id="15" name="组 14"/>
            <p:cNvGrpSpPr/>
            <p:nvPr/>
          </p:nvGrpSpPr>
          <p:grpSpPr>
            <a:xfrm>
              <a:off x="863366" y="1158674"/>
              <a:ext cx="257767" cy="423948"/>
              <a:chOff x="1134113" y="1389939"/>
              <a:chExt cx="298598" cy="491101"/>
            </a:xfrm>
          </p:grpSpPr>
          <p:pic>
            <p:nvPicPr>
              <p:cNvPr id="32" name="图片 31" descr="切图_07.png"/>
              <p:cNvPicPr preferRelativeResize="0">
                <a:picLocks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34113" y="1413040"/>
                <a:ext cx="298596" cy="468000"/>
              </a:xfrm>
              <a:prstGeom prst="rect">
                <a:avLst/>
              </a:prstGeom>
            </p:spPr>
          </p:pic>
          <p:sp>
            <p:nvSpPr>
              <p:cNvPr id="33" name="文本框 32"/>
              <p:cNvSpPr txBox="1">
                <a:spLocks noChangeAspect="1"/>
              </p:cNvSpPr>
              <p:nvPr/>
            </p:nvSpPr>
            <p:spPr>
              <a:xfrm>
                <a:off x="1180910" y="1389939"/>
                <a:ext cx="251801" cy="4644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1400" b="1" dirty="0" smtClean="0">
                    <a:solidFill>
                      <a:srgbClr val="FFFFFF"/>
                    </a:solidFill>
                    <a:latin typeface="Helvetica Light"/>
                    <a:ea typeface="FZ 中等线简体"/>
                    <a:cs typeface="Helvetica Light"/>
                  </a:rPr>
                  <a:t>1</a:t>
                </a:r>
                <a:endParaRPr kumimoji="1" lang="zh-CN" altLang="en-US" sz="1400" b="1" dirty="0">
                  <a:solidFill>
                    <a:srgbClr val="FFFFFF"/>
                  </a:solidFill>
                  <a:latin typeface="Helvetica Light"/>
                  <a:ea typeface="FZ 中等线简体"/>
                  <a:cs typeface="Helvetica Light"/>
                </a:endParaRPr>
              </a:p>
            </p:txBody>
          </p:sp>
        </p:grpSp>
        <p:grpSp>
          <p:nvGrpSpPr>
            <p:cNvPr id="16" name="组 15"/>
            <p:cNvGrpSpPr/>
            <p:nvPr/>
          </p:nvGrpSpPr>
          <p:grpSpPr>
            <a:xfrm>
              <a:off x="863366" y="1805422"/>
              <a:ext cx="257767" cy="407014"/>
              <a:chOff x="1134113" y="1409555"/>
              <a:chExt cx="298598" cy="471485"/>
            </a:xfrm>
          </p:grpSpPr>
          <p:pic>
            <p:nvPicPr>
              <p:cNvPr id="30" name="图片 29" descr="切图_07.png"/>
              <p:cNvPicPr preferRelativeResize="0">
                <a:picLocks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34113" y="1413041"/>
                <a:ext cx="298596" cy="467999"/>
              </a:xfrm>
              <a:prstGeom prst="rect">
                <a:avLst/>
              </a:prstGeom>
            </p:spPr>
          </p:pic>
          <p:sp>
            <p:nvSpPr>
              <p:cNvPr id="31" name="文本框 30"/>
              <p:cNvSpPr txBox="1">
                <a:spLocks noChangeAspect="1"/>
              </p:cNvSpPr>
              <p:nvPr/>
            </p:nvSpPr>
            <p:spPr>
              <a:xfrm>
                <a:off x="1180910" y="1409555"/>
                <a:ext cx="251801" cy="4644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1400" b="1" dirty="0" smtClean="0">
                    <a:solidFill>
                      <a:srgbClr val="FFFFFF"/>
                    </a:solidFill>
                    <a:latin typeface="Helvetica Light"/>
                    <a:ea typeface="FZ 中等线简体"/>
                    <a:cs typeface="Helvetica Light"/>
                  </a:rPr>
                  <a:t>2</a:t>
                </a:r>
                <a:endParaRPr kumimoji="1" lang="zh-CN" altLang="en-US" sz="1400" b="1" dirty="0">
                  <a:solidFill>
                    <a:srgbClr val="FFFFFF"/>
                  </a:solidFill>
                  <a:latin typeface="Helvetica Light"/>
                  <a:ea typeface="FZ 中等线简体"/>
                  <a:cs typeface="Helvetica Light"/>
                </a:endParaRPr>
              </a:p>
            </p:txBody>
          </p:sp>
        </p:grpSp>
        <p:grpSp>
          <p:nvGrpSpPr>
            <p:cNvPr id="17" name="组 16"/>
            <p:cNvGrpSpPr/>
            <p:nvPr/>
          </p:nvGrpSpPr>
          <p:grpSpPr>
            <a:xfrm>
              <a:off x="863365" y="2418306"/>
              <a:ext cx="257766" cy="423948"/>
              <a:chOff x="1134113" y="1389939"/>
              <a:chExt cx="298597" cy="491101"/>
            </a:xfrm>
          </p:grpSpPr>
          <p:pic>
            <p:nvPicPr>
              <p:cNvPr id="28" name="图片 27" descr="切图_07.png"/>
              <p:cNvPicPr preferRelativeResize="0">
                <a:picLocks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34113" y="1413040"/>
                <a:ext cx="298596" cy="468000"/>
              </a:xfrm>
              <a:prstGeom prst="rect">
                <a:avLst/>
              </a:prstGeom>
            </p:spPr>
          </p:pic>
          <p:sp>
            <p:nvSpPr>
              <p:cNvPr id="29" name="文本框 28"/>
              <p:cNvSpPr txBox="1">
                <a:spLocks noChangeAspect="1"/>
              </p:cNvSpPr>
              <p:nvPr/>
            </p:nvSpPr>
            <p:spPr>
              <a:xfrm>
                <a:off x="1180909" y="1389939"/>
                <a:ext cx="251801" cy="4644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1400" b="1" dirty="0" smtClean="0">
                    <a:solidFill>
                      <a:srgbClr val="FFFFFF"/>
                    </a:solidFill>
                    <a:latin typeface="Helvetica Light"/>
                    <a:ea typeface="FZ 中等线简体"/>
                    <a:cs typeface="Helvetica Light"/>
                  </a:rPr>
                  <a:t>3</a:t>
                </a:r>
                <a:endParaRPr kumimoji="1" lang="zh-CN" altLang="en-US" sz="1400" b="1" dirty="0">
                  <a:solidFill>
                    <a:srgbClr val="FFFFFF"/>
                  </a:solidFill>
                  <a:latin typeface="Helvetica Light"/>
                  <a:ea typeface="FZ 中等线简体"/>
                  <a:cs typeface="Helvetica Light"/>
                </a:endParaRPr>
              </a:p>
            </p:txBody>
          </p:sp>
        </p:grpSp>
        <p:sp>
          <p:nvSpPr>
            <p:cNvPr id="20" name="文本框 19"/>
            <p:cNvSpPr txBox="1"/>
            <p:nvPr/>
          </p:nvSpPr>
          <p:spPr>
            <a:xfrm>
              <a:off x="1157349" y="1719702"/>
              <a:ext cx="3207766" cy="494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40000"/>
                </a:lnSpc>
              </a:pPr>
              <a:r>
                <a:rPr kumimoji="1" lang="en-US" altLang="zh-CN" sz="1400" b="1" dirty="0" smtClean="0">
                  <a:latin typeface="微软雅黑"/>
                  <a:ea typeface="微软雅黑"/>
                  <a:cs typeface="微软雅黑"/>
                </a:rPr>
                <a:t>Hue</a:t>
              </a:r>
              <a:r>
                <a:rPr kumimoji="1" lang="en-US" altLang="en-US" sz="1400" b="1" dirty="0">
                  <a:latin typeface="微软雅黑"/>
                  <a:ea typeface="微软雅黑"/>
                  <a:cs typeface="微软雅黑"/>
                </a:rPr>
                <a:t> </a:t>
              </a:r>
              <a:r>
                <a:rPr kumimoji="1" lang="en-US" altLang="en-US" sz="1400" b="1" dirty="0" smtClean="0">
                  <a:latin typeface="微软雅黑"/>
                  <a:ea typeface="微软雅黑"/>
                  <a:cs typeface="微软雅黑"/>
                </a:rPr>
                <a:t>功能</a:t>
              </a:r>
              <a:endParaRPr kumimoji="1" lang="zh-CN" altLang="en-US" sz="1400" b="1" dirty="0">
                <a:latin typeface="微软雅黑"/>
                <a:ea typeface="微软雅黑"/>
                <a:cs typeface="微软雅黑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1157349" y="2347753"/>
              <a:ext cx="3207766" cy="494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40000"/>
                </a:lnSpc>
              </a:pPr>
              <a:r>
                <a:rPr kumimoji="1" lang="en-US" altLang="zh-CN" sz="1400" b="1" dirty="0" smtClean="0">
                  <a:solidFill>
                    <a:srgbClr val="000000"/>
                  </a:solidFill>
                  <a:latin typeface="微软雅黑"/>
                  <a:ea typeface="微软雅黑"/>
                  <a:cs typeface="微软雅黑"/>
                </a:rPr>
                <a:t>Hive</a:t>
              </a:r>
              <a:r>
                <a:rPr kumimoji="1" lang="zh-CN" altLang="en-US" sz="1400" b="1" dirty="0" smtClean="0">
                  <a:solidFill>
                    <a:srgbClr val="000000"/>
                  </a:solidFill>
                  <a:latin typeface="微软雅黑"/>
                  <a:ea typeface="微软雅黑"/>
                  <a:cs typeface="微软雅黑"/>
                </a:rPr>
                <a:t>查询快捷操作演示</a:t>
              </a:r>
              <a:endParaRPr kumimoji="1" lang="zh-CN" altLang="en-US" sz="1400" b="1" dirty="0">
                <a:solidFill>
                  <a:srgbClr val="000000"/>
                </a:solidFill>
                <a:latin typeface="微软雅黑"/>
                <a:ea typeface="微软雅黑"/>
                <a:cs typeface="微软雅黑"/>
              </a:endParaRPr>
            </a:p>
          </p:txBody>
        </p:sp>
      </p:grpSp>
      <p:pic>
        <p:nvPicPr>
          <p:cNvPr id="34" name="图片 33" descr="切图_07.png"/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393" y="3446270"/>
            <a:ext cx="451985" cy="310160"/>
          </a:xfrm>
          <a:prstGeom prst="rect">
            <a:avLst/>
          </a:prstGeom>
        </p:spPr>
      </p:pic>
      <p:sp>
        <p:nvSpPr>
          <p:cNvPr id="35" name="文本框 34"/>
          <p:cNvSpPr txBox="1">
            <a:spLocks noChangeAspect="1"/>
          </p:cNvSpPr>
          <p:nvPr/>
        </p:nvSpPr>
        <p:spPr>
          <a:xfrm>
            <a:off x="722228" y="3430960"/>
            <a:ext cx="3811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b="1" dirty="0">
                <a:solidFill>
                  <a:srgbClr val="FFFFFF"/>
                </a:solidFill>
                <a:latin typeface="Helvetica Light"/>
                <a:ea typeface="FZ 中等线简体"/>
                <a:cs typeface="Helvetica Light"/>
              </a:rPr>
              <a:t>4</a:t>
            </a:r>
            <a:endParaRPr kumimoji="1" lang="zh-CN" altLang="en-US" sz="1400" b="1" dirty="0">
              <a:solidFill>
                <a:srgbClr val="FFFFFF"/>
              </a:solidFill>
              <a:latin typeface="Helvetica Light"/>
              <a:ea typeface="FZ 中等线简体"/>
              <a:cs typeface="Helvetica Light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1166888" y="3376796"/>
            <a:ext cx="5624747" cy="3795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40000"/>
              </a:lnSpc>
            </a:pPr>
            <a:r>
              <a:rPr kumimoji="1" lang="en-US" altLang="zh-CN" sz="1400" b="1" dirty="0" smtClean="0">
                <a:solidFill>
                  <a:srgbClr val="000000"/>
                </a:solidFill>
                <a:latin typeface="微软雅黑"/>
                <a:ea typeface="微软雅黑"/>
                <a:cs typeface="微软雅黑"/>
              </a:rPr>
              <a:t>Hive</a:t>
            </a:r>
            <a:r>
              <a:rPr kumimoji="1" lang="zh-CN" altLang="en-US" sz="1400" b="1" dirty="0" smtClean="0">
                <a:solidFill>
                  <a:srgbClr val="000000"/>
                </a:solidFill>
                <a:latin typeface="微软雅黑"/>
                <a:ea typeface="微软雅黑"/>
                <a:cs typeface="微软雅黑"/>
              </a:rPr>
              <a:t>查询使用自定义数据</a:t>
            </a:r>
            <a:endParaRPr kumimoji="1" lang="zh-CN" altLang="en-US" sz="1400" b="1" dirty="0">
              <a:solidFill>
                <a:srgbClr val="000000"/>
              </a:solidFill>
              <a:latin typeface="微软雅黑"/>
              <a:ea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29745869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切图_0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06" y="184787"/>
            <a:ext cx="2740859" cy="411425"/>
          </a:xfrm>
          <a:prstGeom prst="rect">
            <a:avLst/>
          </a:prstGeom>
        </p:spPr>
      </p:pic>
      <p:pic>
        <p:nvPicPr>
          <p:cNvPr id="5" name="图片 4" descr="未标题-1_0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493" y="277918"/>
            <a:ext cx="251996" cy="218839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521864" y="196108"/>
            <a:ext cx="2201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>
                <a:latin typeface="微软雅黑"/>
                <a:ea typeface="微软雅黑"/>
                <a:cs typeface="微软雅黑"/>
              </a:rPr>
              <a:t>Hue </a:t>
            </a:r>
            <a:r>
              <a:rPr kumimoji="1" lang="zh-CN" altLang="en-US" dirty="0" smtClean="0">
                <a:latin typeface="微软雅黑"/>
                <a:ea typeface="微软雅黑"/>
                <a:cs typeface="微软雅黑"/>
              </a:rPr>
              <a:t>特性</a:t>
            </a:r>
            <a:endParaRPr kumimoji="1" lang="zh-CN" altLang="en-US" dirty="0">
              <a:latin typeface="微软雅黑"/>
              <a:ea typeface="微软雅黑"/>
              <a:cs typeface="微软雅黑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51393" y="1656975"/>
            <a:ext cx="6352212" cy="294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endParaRPr kumimoji="1" lang="en-US" altLang="zh-CN" sz="1050" dirty="0">
              <a:latin typeface="微软雅黑"/>
              <a:ea typeface="微软雅黑"/>
              <a:cs typeface="微软雅黑"/>
            </a:endParaRPr>
          </a:p>
        </p:txBody>
      </p:sp>
      <p:grpSp>
        <p:nvGrpSpPr>
          <p:cNvPr id="3" name="组 2"/>
          <p:cNvGrpSpPr/>
          <p:nvPr/>
        </p:nvGrpSpPr>
        <p:grpSpPr>
          <a:xfrm>
            <a:off x="651393" y="1269426"/>
            <a:ext cx="6140242" cy="1798867"/>
            <a:chOff x="651393" y="1922569"/>
            <a:chExt cx="6140242" cy="1798867"/>
          </a:xfrm>
        </p:grpSpPr>
        <p:grpSp>
          <p:nvGrpSpPr>
            <p:cNvPr id="13" name="组 12"/>
            <p:cNvGrpSpPr/>
            <p:nvPr/>
          </p:nvGrpSpPr>
          <p:grpSpPr>
            <a:xfrm>
              <a:off x="651393" y="1922569"/>
              <a:ext cx="6140242" cy="1345313"/>
              <a:chOff x="863365" y="1719702"/>
              <a:chExt cx="3501750" cy="1752366"/>
            </a:xfrm>
          </p:grpSpPr>
          <p:grpSp>
            <p:nvGrpSpPr>
              <p:cNvPr id="16" name="组 15"/>
              <p:cNvGrpSpPr/>
              <p:nvPr/>
            </p:nvGrpSpPr>
            <p:grpSpPr>
              <a:xfrm>
                <a:off x="863366" y="1805422"/>
                <a:ext cx="257767" cy="407014"/>
                <a:chOff x="1134113" y="1409555"/>
                <a:chExt cx="298598" cy="471485"/>
              </a:xfrm>
            </p:grpSpPr>
            <p:pic>
              <p:nvPicPr>
                <p:cNvPr id="30" name="图片 29" descr="切图_07.png"/>
                <p:cNvPicPr preferRelativeResize="0">
                  <a:picLocks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34113" y="1413041"/>
                  <a:ext cx="298596" cy="467999"/>
                </a:xfrm>
                <a:prstGeom prst="rect">
                  <a:avLst/>
                </a:prstGeom>
              </p:spPr>
            </p:pic>
            <p:sp>
              <p:nvSpPr>
                <p:cNvPr id="31" name="文本框 30"/>
                <p:cNvSpPr txBox="1">
                  <a:spLocks noChangeAspect="1"/>
                </p:cNvSpPr>
                <p:nvPr/>
              </p:nvSpPr>
              <p:spPr>
                <a:xfrm>
                  <a:off x="1180910" y="1409555"/>
                  <a:ext cx="251801" cy="46440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zh-CN" altLang="en-US" sz="1400" b="1" dirty="0" smtClean="0">
                      <a:solidFill>
                        <a:srgbClr val="FFFFFF"/>
                      </a:solidFill>
                      <a:latin typeface="Helvetica Light"/>
                      <a:ea typeface="FZ 中等线简体"/>
                      <a:cs typeface="Helvetica Light"/>
                    </a:rPr>
                    <a:t>1</a:t>
                  </a:r>
                  <a:endParaRPr kumimoji="1" lang="zh-CN" altLang="en-US" sz="1400" b="1" dirty="0">
                    <a:solidFill>
                      <a:srgbClr val="FFFFFF"/>
                    </a:solidFill>
                    <a:latin typeface="Helvetica Light"/>
                    <a:ea typeface="FZ 中等线简体"/>
                    <a:cs typeface="Helvetica Light"/>
                  </a:endParaRPr>
                </a:p>
              </p:txBody>
            </p:sp>
          </p:grpSp>
          <p:grpSp>
            <p:nvGrpSpPr>
              <p:cNvPr id="17" name="组 16"/>
              <p:cNvGrpSpPr/>
              <p:nvPr/>
            </p:nvGrpSpPr>
            <p:grpSpPr>
              <a:xfrm>
                <a:off x="863365" y="2418306"/>
                <a:ext cx="257766" cy="423948"/>
                <a:chOff x="1134113" y="1389939"/>
                <a:chExt cx="298597" cy="491101"/>
              </a:xfrm>
            </p:grpSpPr>
            <p:pic>
              <p:nvPicPr>
                <p:cNvPr id="28" name="图片 27" descr="切图_07.png"/>
                <p:cNvPicPr preferRelativeResize="0">
                  <a:picLocks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34113" y="1413040"/>
                  <a:ext cx="298596" cy="468000"/>
                </a:xfrm>
                <a:prstGeom prst="rect">
                  <a:avLst/>
                </a:prstGeom>
              </p:spPr>
            </p:pic>
            <p:sp>
              <p:nvSpPr>
                <p:cNvPr id="29" name="文本框 28"/>
                <p:cNvSpPr txBox="1">
                  <a:spLocks noChangeAspect="1"/>
                </p:cNvSpPr>
                <p:nvPr/>
              </p:nvSpPr>
              <p:spPr>
                <a:xfrm>
                  <a:off x="1180909" y="1389939"/>
                  <a:ext cx="251801" cy="46440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zh-CN" altLang="zh-CN" sz="1400" b="1" dirty="0" smtClean="0">
                      <a:solidFill>
                        <a:srgbClr val="FFFFFF"/>
                      </a:solidFill>
                      <a:latin typeface="Helvetica Light"/>
                      <a:ea typeface="FZ 中等线简体"/>
                      <a:cs typeface="Helvetica Light"/>
                    </a:rPr>
                    <a:t>2</a:t>
                  </a:r>
                  <a:endParaRPr kumimoji="1" lang="zh-CN" altLang="en-US" sz="1400" b="1" dirty="0">
                    <a:solidFill>
                      <a:srgbClr val="FFFFFF"/>
                    </a:solidFill>
                    <a:latin typeface="Helvetica Light"/>
                    <a:ea typeface="FZ 中等线简体"/>
                    <a:cs typeface="Helvetica Light"/>
                  </a:endParaRPr>
                </a:p>
              </p:txBody>
            </p:sp>
          </p:grpSp>
          <p:grpSp>
            <p:nvGrpSpPr>
              <p:cNvPr id="18" name="组 17"/>
              <p:cNvGrpSpPr/>
              <p:nvPr/>
            </p:nvGrpSpPr>
            <p:grpSpPr>
              <a:xfrm>
                <a:off x="863366" y="3065054"/>
                <a:ext cx="257767" cy="407014"/>
                <a:chOff x="1134113" y="1409555"/>
                <a:chExt cx="298598" cy="471485"/>
              </a:xfrm>
            </p:grpSpPr>
            <p:pic>
              <p:nvPicPr>
                <p:cNvPr id="26" name="图片 25" descr="切图_07.png"/>
                <p:cNvPicPr preferRelativeResize="0">
                  <a:picLocks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34113" y="1413041"/>
                  <a:ext cx="298596" cy="467999"/>
                </a:xfrm>
                <a:prstGeom prst="rect">
                  <a:avLst/>
                </a:prstGeom>
              </p:spPr>
            </p:pic>
            <p:sp>
              <p:nvSpPr>
                <p:cNvPr id="27" name="文本框 26"/>
                <p:cNvSpPr txBox="1">
                  <a:spLocks noChangeAspect="1"/>
                </p:cNvSpPr>
                <p:nvPr/>
              </p:nvSpPr>
              <p:spPr>
                <a:xfrm>
                  <a:off x="1180910" y="1409555"/>
                  <a:ext cx="251801" cy="46440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zh-CN" altLang="zh-CN" sz="1400" b="1" dirty="0">
                      <a:solidFill>
                        <a:srgbClr val="FFFFFF"/>
                      </a:solidFill>
                      <a:latin typeface="Helvetica Light"/>
                      <a:ea typeface="FZ 中等线简体"/>
                      <a:cs typeface="Helvetica Light"/>
                    </a:rPr>
                    <a:t>3</a:t>
                  </a:r>
                  <a:endParaRPr kumimoji="1" lang="zh-CN" altLang="en-US" sz="1400" b="1" dirty="0">
                    <a:solidFill>
                      <a:srgbClr val="FFFFFF"/>
                    </a:solidFill>
                    <a:latin typeface="Helvetica Light"/>
                    <a:ea typeface="FZ 中等线简体"/>
                    <a:cs typeface="Helvetica Light"/>
                  </a:endParaRPr>
                </a:p>
              </p:txBody>
            </p:sp>
          </p:grpSp>
          <p:sp>
            <p:nvSpPr>
              <p:cNvPr id="20" name="文本框 19"/>
              <p:cNvSpPr txBox="1"/>
              <p:nvPr/>
            </p:nvSpPr>
            <p:spPr>
              <a:xfrm>
                <a:off x="1157349" y="1719702"/>
                <a:ext cx="3207766" cy="494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40000"/>
                  </a:lnSpc>
                </a:pPr>
                <a:r>
                  <a:rPr kumimoji="1" lang="zh-CN" altLang="en-US" sz="1400" b="1" dirty="0" smtClean="0">
                    <a:latin typeface="微软雅黑"/>
                    <a:ea typeface="微软雅黑"/>
                    <a:cs typeface="微软雅黑"/>
                  </a:rPr>
                  <a:t>图形化交互程序：节约学习成本</a:t>
                </a:r>
                <a:endParaRPr kumimoji="1" lang="zh-CN" altLang="en-US" sz="1400" b="1" dirty="0">
                  <a:latin typeface="微软雅黑"/>
                  <a:ea typeface="微软雅黑"/>
                  <a:cs typeface="微软雅黑"/>
                </a:endParaRPr>
              </a:p>
            </p:txBody>
          </p:sp>
          <p:sp>
            <p:nvSpPr>
              <p:cNvPr id="21" name="文本框 20"/>
              <p:cNvSpPr txBox="1"/>
              <p:nvPr/>
            </p:nvSpPr>
            <p:spPr>
              <a:xfrm>
                <a:off x="1157349" y="2347753"/>
                <a:ext cx="3207766" cy="494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40000"/>
                  </a:lnSpc>
                </a:pPr>
                <a:r>
                  <a:rPr kumimoji="1" lang="zh-CN" altLang="en-US" sz="1400" b="1" dirty="0" smtClean="0">
                    <a:solidFill>
                      <a:srgbClr val="000000"/>
                    </a:solidFill>
                    <a:latin typeface="微软雅黑"/>
                    <a:ea typeface="微软雅黑"/>
                    <a:cs typeface="微软雅黑"/>
                  </a:rPr>
                  <a:t>多应用同平台，便捷的操作流程</a:t>
                </a:r>
                <a:endParaRPr kumimoji="1" lang="zh-CN" altLang="en-US" sz="1400" b="1" dirty="0">
                  <a:solidFill>
                    <a:srgbClr val="000000"/>
                  </a:solidFill>
                  <a:latin typeface="微软雅黑"/>
                  <a:ea typeface="微软雅黑"/>
                  <a:cs typeface="微软雅黑"/>
                </a:endParaRPr>
              </a:p>
            </p:txBody>
          </p:sp>
          <p:sp>
            <p:nvSpPr>
              <p:cNvPr id="22" name="文本框 21"/>
              <p:cNvSpPr txBox="1"/>
              <p:nvPr/>
            </p:nvSpPr>
            <p:spPr>
              <a:xfrm>
                <a:off x="1157349" y="2975807"/>
                <a:ext cx="3207766" cy="494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40000"/>
                  </a:lnSpc>
                </a:pPr>
                <a:r>
                  <a:rPr kumimoji="1" lang="zh-CN" altLang="en-US" sz="1400" b="1" dirty="0" smtClean="0">
                    <a:latin typeface="微软雅黑"/>
                    <a:ea typeface="微软雅黑"/>
                    <a:cs typeface="微软雅黑"/>
                  </a:rPr>
                  <a:t>提示、自动补全功能</a:t>
                </a:r>
                <a:endParaRPr kumimoji="1" lang="zh-CN" altLang="en-US" sz="1400" b="1" dirty="0">
                  <a:latin typeface="微软雅黑"/>
                  <a:ea typeface="微软雅黑"/>
                  <a:cs typeface="微软雅黑"/>
                </a:endParaRPr>
              </a:p>
            </p:txBody>
          </p:sp>
        </p:grpSp>
        <p:pic>
          <p:nvPicPr>
            <p:cNvPr id="36" name="图片 35" descr="切图_07.png"/>
            <p:cNvPicPr preferRelativeResize="0">
              <a:picLocks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1393" y="3411276"/>
              <a:ext cx="451986" cy="310160"/>
            </a:xfrm>
            <a:prstGeom prst="rect">
              <a:avLst/>
            </a:prstGeom>
          </p:spPr>
        </p:pic>
        <p:sp>
          <p:nvSpPr>
            <p:cNvPr id="37" name="文本框 36"/>
            <p:cNvSpPr txBox="1">
              <a:spLocks noChangeAspect="1"/>
            </p:cNvSpPr>
            <p:nvPr/>
          </p:nvSpPr>
          <p:spPr>
            <a:xfrm>
              <a:off x="722230" y="3408966"/>
              <a:ext cx="381152" cy="3077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zh-CN" sz="1400" b="1" dirty="0">
                  <a:solidFill>
                    <a:srgbClr val="FFFFFF"/>
                  </a:solidFill>
                  <a:latin typeface="Helvetica Light"/>
                  <a:ea typeface="FZ 中等线简体"/>
                  <a:cs typeface="Helvetica Light"/>
                </a:rPr>
                <a:t>4</a:t>
              </a:r>
              <a:endParaRPr kumimoji="1" lang="zh-CN" altLang="en-US" sz="1400" b="1" dirty="0">
                <a:solidFill>
                  <a:srgbClr val="FFFFFF"/>
                </a:solidFill>
                <a:latin typeface="Helvetica Light"/>
                <a:ea typeface="FZ 中等线简体"/>
                <a:cs typeface="Helvetica Light"/>
              </a:endParaRPr>
            </a:p>
          </p:txBody>
        </p:sp>
        <p:sp>
          <p:nvSpPr>
            <p:cNvPr id="38" name="文本框 37"/>
            <p:cNvSpPr txBox="1"/>
            <p:nvPr/>
          </p:nvSpPr>
          <p:spPr>
            <a:xfrm>
              <a:off x="1166886" y="3340450"/>
              <a:ext cx="5624747" cy="3795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40000"/>
                </a:lnSpc>
              </a:pPr>
              <a:r>
                <a:rPr kumimoji="1" lang="zh-CN" altLang="en-US" sz="1400" b="1" dirty="0" smtClean="0">
                  <a:latin typeface="微软雅黑"/>
                  <a:ea typeface="微软雅黑"/>
                  <a:cs typeface="微软雅黑"/>
                </a:rPr>
                <a:t>查询结果表格化、图形化显示、结果记忆功能</a:t>
              </a:r>
              <a:endParaRPr kumimoji="1" lang="zh-CN" altLang="en-US" sz="1400" b="1" dirty="0">
                <a:latin typeface="微软雅黑"/>
                <a:ea typeface="微软雅黑"/>
                <a:cs typeface="微软雅黑"/>
              </a:endParaRPr>
            </a:p>
          </p:txBody>
        </p:sp>
      </p:grpSp>
      <p:pic>
        <p:nvPicPr>
          <p:cNvPr id="39" name="图片 38" descr="切图_07.png"/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393" y="3221109"/>
            <a:ext cx="451986" cy="310160"/>
          </a:xfrm>
          <a:prstGeom prst="rect">
            <a:avLst/>
          </a:prstGeom>
        </p:spPr>
      </p:pic>
      <p:sp>
        <p:nvSpPr>
          <p:cNvPr id="40" name="文本框 39"/>
          <p:cNvSpPr txBox="1">
            <a:spLocks noChangeAspect="1"/>
          </p:cNvSpPr>
          <p:nvPr/>
        </p:nvSpPr>
        <p:spPr>
          <a:xfrm>
            <a:off x="722230" y="3218799"/>
            <a:ext cx="381152" cy="3077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zh-CN" sz="1400" b="1" dirty="0" smtClean="0">
                <a:solidFill>
                  <a:srgbClr val="FFFFFF"/>
                </a:solidFill>
                <a:latin typeface="Helvetica Light"/>
                <a:ea typeface="FZ 中等线简体"/>
                <a:cs typeface="Helvetica Light"/>
              </a:rPr>
              <a:t>5</a:t>
            </a:r>
            <a:endParaRPr kumimoji="1" lang="zh-CN" altLang="en-US" sz="1400" b="1" dirty="0">
              <a:solidFill>
                <a:srgbClr val="FFFFFF"/>
              </a:solidFill>
              <a:latin typeface="Helvetica Light"/>
              <a:ea typeface="FZ 中等线简体"/>
              <a:cs typeface="Helvetica Light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1166886" y="3150283"/>
            <a:ext cx="5624747" cy="3795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40000"/>
              </a:lnSpc>
            </a:pPr>
            <a:r>
              <a:rPr kumimoji="1" lang="zh-CN" altLang="en-US" sz="1400" b="1" dirty="0" smtClean="0">
                <a:latin typeface="微软雅黑"/>
                <a:ea typeface="微软雅黑"/>
                <a:cs typeface="微软雅黑"/>
              </a:rPr>
              <a:t>不同用户定制化服务</a:t>
            </a:r>
            <a:endParaRPr kumimoji="1" lang="zh-CN" altLang="en-US" sz="1400" b="1" dirty="0">
              <a:latin typeface="微软雅黑"/>
              <a:ea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9795046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光谱.thmx</Template>
  <TotalTime>2910</TotalTime>
  <Words>2684</Words>
  <Application>Microsoft Macintosh PowerPoint</Application>
  <PresentationFormat>全屏显示(16:9)</PresentationFormat>
  <Paragraphs>388</Paragraphs>
  <Slides>45</Slides>
  <Notes>43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45</vt:i4>
      </vt:variant>
    </vt:vector>
  </HeadingPairs>
  <TitlesOfParts>
    <vt:vector size="46" baseType="lpstr">
      <vt:lpstr>Office Theme</vt:lpstr>
      <vt:lpstr>Hue简介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正标题</dc:title>
  <dc:creator>yuanpeiduan</dc:creator>
  <cp:lastModifiedBy>lianyi chi</cp:lastModifiedBy>
  <cp:revision>194</cp:revision>
  <dcterms:created xsi:type="dcterms:W3CDTF">2014-08-20T03:08:23Z</dcterms:created>
  <dcterms:modified xsi:type="dcterms:W3CDTF">2014-12-29T14:51:37Z</dcterms:modified>
</cp:coreProperties>
</file>